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303" r:id="rId3"/>
    <p:sldId id="257" r:id="rId4"/>
    <p:sldId id="258" r:id="rId5"/>
    <p:sldId id="304" r:id="rId6"/>
    <p:sldId id="259" r:id="rId7"/>
    <p:sldId id="287" r:id="rId8"/>
    <p:sldId id="290" r:id="rId9"/>
    <p:sldId id="289" r:id="rId10"/>
    <p:sldId id="291" r:id="rId11"/>
    <p:sldId id="293" r:id="rId12"/>
    <p:sldId id="294" r:id="rId13"/>
    <p:sldId id="265" r:id="rId14"/>
    <p:sldId id="295" r:id="rId15"/>
    <p:sldId id="296" r:id="rId16"/>
    <p:sldId id="297" r:id="rId17"/>
    <p:sldId id="298" r:id="rId18"/>
    <p:sldId id="261" r:id="rId19"/>
    <p:sldId id="299" r:id="rId20"/>
    <p:sldId id="302" r:id="rId21"/>
    <p:sldId id="300" r:id="rId22"/>
    <p:sldId id="301" r:id="rId23"/>
    <p:sldId id="262" r:id="rId24"/>
    <p:sldId id="305" r:id="rId25"/>
    <p:sldId id="306" r:id="rId26"/>
    <p:sldId id="307" r:id="rId27"/>
    <p:sldId id="270" r:id="rId28"/>
    <p:sldId id="278" r:id="rId29"/>
    <p:sldId id="308" r:id="rId30"/>
    <p:sldId id="309" r:id="rId31"/>
    <p:sldId id="310" r:id="rId32"/>
    <p:sldId id="311" r:id="rId33"/>
    <p:sldId id="312" r:id="rId34"/>
    <p:sldId id="313" r:id="rId35"/>
    <p:sldId id="314" r:id="rId36"/>
    <p:sldId id="315" r:id="rId37"/>
    <p:sldId id="316" r:id="rId38"/>
    <p:sldId id="317" r:id="rId39"/>
    <p:sldId id="31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98F5174-CC54-448A-B905-9AE5F414BE94}">
          <p14:sldIdLst>
            <p14:sldId id="256"/>
            <p14:sldId id="303"/>
            <p14:sldId id="257"/>
            <p14:sldId id="258"/>
            <p14:sldId id="304"/>
            <p14:sldId id="259"/>
            <p14:sldId id="287"/>
            <p14:sldId id="290"/>
            <p14:sldId id="289"/>
            <p14:sldId id="291"/>
            <p14:sldId id="293"/>
            <p14:sldId id="294"/>
            <p14:sldId id="265"/>
            <p14:sldId id="295"/>
            <p14:sldId id="296"/>
            <p14:sldId id="297"/>
            <p14:sldId id="298"/>
            <p14:sldId id="261"/>
            <p14:sldId id="299"/>
            <p14:sldId id="302"/>
            <p14:sldId id="300"/>
            <p14:sldId id="301"/>
            <p14:sldId id="262"/>
            <p14:sldId id="305"/>
            <p14:sldId id="306"/>
            <p14:sldId id="307"/>
            <p14:sldId id="270"/>
            <p14:sldId id="278"/>
            <p14:sldId id="308"/>
            <p14:sldId id="309"/>
            <p14:sldId id="310"/>
            <p14:sldId id="311"/>
            <p14:sldId id="312"/>
            <p14:sldId id="313"/>
            <p14:sldId id="314"/>
            <p14:sldId id="315"/>
            <p14:sldId id="316"/>
            <p14:sldId id="317"/>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5" d="100"/>
          <a:sy n="65" d="100"/>
        </p:scale>
        <p:origin x="48"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62214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51227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7824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68597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0772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43874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0895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3035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75121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9746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7692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143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9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6905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3026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4722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3/8/2021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07280126"/>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hyperlink" Target="http://www.preprod.cesi.io/" TargetMode="External"/><Relationship Id="rId5" Type="http://schemas.openxmlformats.org/officeDocument/2006/relationships/image" Target="../media/image6.wmf"/><Relationship Id="rId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fr.wordpress.org/wordpress-latest-fr_FR.zi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hyperlink" Target="http://www.cesi.io/" TargetMode="External"/><Relationship Id="rId2" Type="http://schemas.openxmlformats.org/officeDocument/2006/relationships/hyperlink" Target="http://www.preprod.cesi.io/" TargetMode="External"/><Relationship Id="rId1" Type="http://schemas.openxmlformats.org/officeDocument/2006/relationships/slideLayout" Target="../slideLayouts/slideLayout2.xml"/><Relationship Id="rId4" Type="http://schemas.openxmlformats.org/officeDocument/2006/relationships/hyperlink" Target="http://www.developper.cesi.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0C8E8-0D01-462C-95E8-747094C95464}"/>
              </a:ext>
            </a:extLst>
          </p:cNvPr>
          <p:cNvSpPr>
            <a:spLocks noGrp="1"/>
          </p:cNvSpPr>
          <p:nvPr>
            <p:ph type="ctrTitle"/>
          </p:nvPr>
        </p:nvSpPr>
        <p:spPr/>
        <p:txBody>
          <a:bodyPr/>
          <a:lstStyle/>
          <a:p>
            <a:r>
              <a:rPr lang="fr-FR" dirty="0"/>
              <a:t>Projet Infrastructure</a:t>
            </a:r>
          </a:p>
        </p:txBody>
      </p:sp>
      <p:sp>
        <p:nvSpPr>
          <p:cNvPr id="3" name="Sous-titre 2">
            <a:extLst>
              <a:ext uri="{FF2B5EF4-FFF2-40B4-BE49-F238E27FC236}">
                <a16:creationId xmlns:a16="http://schemas.microsoft.com/office/drawing/2014/main" id="{C47B8F27-8057-42B5-A9C6-62F34865EC7E}"/>
              </a:ext>
            </a:extLst>
          </p:cNvPr>
          <p:cNvSpPr>
            <a:spLocks noGrp="1"/>
          </p:cNvSpPr>
          <p:nvPr>
            <p:ph type="subTitle" idx="1"/>
          </p:nvPr>
        </p:nvSpPr>
        <p:spPr/>
        <p:txBody>
          <a:bodyPr/>
          <a:lstStyle/>
          <a:p>
            <a:r>
              <a:rPr lang="fr-FR" dirty="0"/>
              <a:t>Mise en place d’une infrastructure web viable et fiable !</a:t>
            </a:r>
          </a:p>
        </p:txBody>
      </p:sp>
    </p:spTree>
    <p:extLst>
      <p:ext uri="{BB962C8B-B14F-4D97-AF65-F5344CB8AC3E}">
        <p14:creationId xmlns:p14="http://schemas.microsoft.com/office/powerpoint/2010/main" val="416041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AAB17DB1-60DD-40BB-AB82-E5F4325CCA8D}"/>
              </a:ext>
            </a:extLst>
          </p:cNvPr>
          <p:cNvSpPr txBox="1"/>
          <p:nvPr/>
        </p:nvSpPr>
        <p:spPr>
          <a:xfrm>
            <a:off x="2589212" y="4353631"/>
            <a:ext cx="7457758" cy="2301926"/>
          </a:xfrm>
          <a:prstGeom prst="rect">
            <a:avLst/>
          </a:prstGeom>
          <a:solidFill>
            <a:srgbClr val="008080"/>
          </a:solidFill>
        </p:spPr>
        <p:txBody>
          <a:bodyPr wrap="square" rtlCol="0">
            <a:spAutoFit/>
          </a:bodyPr>
          <a:lstStyle/>
          <a:p>
            <a:endParaRPr lang="fr-FR" dirty="0"/>
          </a:p>
        </p:txBody>
      </p:sp>
      <p:sp>
        <p:nvSpPr>
          <p:cNvPr id="4" name="Espace réservé du contenu 2">
            <a:extLst>
              <a:ext uri="{FF2B5EF4-FFF2-40B4-BE49-F238E27FC236}">
                <a16:creationId xmlns:a16="http://schemas.microsoft.com/office/drawing/2014/main" id="{FB6464DB-B240-4CE3-BB96-662E73583416}"/>
              </a:ext>
            </a:extLst>
          </p:cNvPr>
          <p:cNvSpPr txBox="1">
            <a:spLocks/>
          </p:cNvSpPr>
          <p:nvPr/>
        </p:nvSpPr>
        <p:spPr>
          <a:xfrm>
            <a:off x="2589212" y="655095"/>
            <a:ext cx="8915400" cy="8461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1600" dirty="0"/>
              <a:t>A ce stade nous allons cloner notre machine en prévision de la suite de l’exercice. Cela nous permettra d’avoir un serveur de production propre et fonctionnel pour lequel nous allons simplement modifier l’IP, les HOSTS et l’HOSTNAME.</a:t>
            </a:r>
            <a:endParaRPr lang="fr-FR" sz="1600" dirty="0">
              <a:solidFill>
                <a:srgbClr val="FFC000"/>
              </a:solidFill>
              <a:highlight>
                <a:srgbClr val="008080"/>
              </a:highlight>
              <a:latin typeface="Miriam Fixed" panose="020B0509050101010101" pitchFamily="49" charset="-79"/>
              <a:cs typeface="Miriam Fixed" panose="020B0509050101010101" pitchFamily="49" charset="-79"/>
            </a:endParaRPr>
          </a:p>
        </p:txBody>
      </p:sp>
      <p:sp>
        <p:nvSpPr>
          <p:cNvPr id="5" name="ZoneTexte 4">
            <a:extLst>
              <a:ext uri="{FF2B5EF4-FFF2-40B4-BE49-F238E27FC236}">
                <a16:creationId xmlns:a16="http://schemas.microsoft.com/office/drawing/2014/main" id="{7BC3F268-6F88-4016-A54D-B7A3F4945226}"/>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graphicFrame>
        <p:nvGraphicFramePr>
          <p:cNvPr id="6" name="Objet 5">
            <a:extLst>
              <a:ext uri="{FF2B5EF4-FFF2-40B4-BE49-F238E27FC236}">
                <a16:creationId xmlns:a16="http://schemas.microsoft.com/office/drawing/2014/main" id="{789DDE3C-5F3C-4690-BC40-217BD5B14F5A}"/>
              </a:ext>
            </a:extLst>
          </p:cNvPr>
          <p:cNvGraphicFramePr>
            <a:graphicFrameLocks noChangeAspect="1"/>
          </p:cNvGraphicFramePr>
          <p:nvPr>
            <p:extLst>
              <p:ext uri="{D42A27DB-BD31-4B8C-83A1-F6EECF244321}">
                <p14:modId xmlns:p14="http://schemas.microsoft.com/office/powerpoint/2010/main" val="1537010173"/>
              </p:ext>
            </p:extLst>
          </p:nvPr>
        </p:nvGraphicFramePr>
        <p:xfrm>
          <a:off x="3025633" y="1555679"/>
          <a:ext cx="5129213" cy="1104900"/>
        </p:xfrm>
        <a:graphic>
          <a:graphicData uri="http://schemas.openxmlformats.org/presentationml/2006/ole">
            <mc:AlternateContent xmlns:mc="http://schemas.openxmlformats.org/markup-compatibility/2006">
              <mc:Choice xmlns:v="urn:schemas-microsoft-com:vml" Requires="v">
                <p:oleObj r:id="rId2" imgW="13637880" imgH="2933280" progId="">
                  <p:embed/>
                </p:oleObj>
              </mc:Choice>
              <mc:Fallback>
                <p:oleObj r:id="rId2" imgW="13637880" imgH="2933280" progId="">
                  <p:embed/>
                  <p:pic>
                    <p:nvPicPr>
                      <p:cNvPr id="0" name=""/>
                      <p:cNvPicPr/>
                      <p:nvPr/>
                    </p:nvPicPr>
                    <p:blipFill>
                      <a:blip r:embed="rId3"/>
                      <a:stretch>
                        <a:fillRect/>
                      </a:stretch>
                    </p:blipFill>
                    <p:spPr>
                      <a:xfrm>
                        <a:off x="3025633" y="1555679"/>
                        <a:ext cx="5129213" cy="1104900"/>
                      </a:xfrm>
                      <a:prstGeom prst="rect">
                        <a:avLst/>
                      </a:prstGeom>
                    </p:spPr>
                  </p:pic>
                </p:oleObj>
              </mc:Fallback>
            </mc:AlternateContent>
          </a:graphicData>
        </a:graphic>
      </p:graphicFrame>
      <p:sp>
        <p:nvSpPr>
          <p:cNvPr id="7" name="Espace réservé du contenu 2">
            <a:extLst>
              <a:ext uri="{FF2B5EF4-FFF2-40B4-BE49-F238E27FC236}">
                <a16:creationId xmlns:a16="http://schemas.microsoft.com/office/drawing/2014/main" id="{9675C0B1-630A-4CD3-9E70-27C33ABA9D34}"/>
              </a:ext>
            </a:extLst>
          </p:cNvPr>
          <p:cNvSpPr txBox="1">
            <a:spLocks/>
          </p:cNvSpPr>
          <p:nvPr/>
        </p:nvSpPr>
        <p:spPr>
          <a:xfrm>
            <a:off x="2589212" y="2715003"/>
            <a:ext cx="8915400" cy="8461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Sur ce nouveau serveur on effectue les manipulations qui suivent</a:t>
            </a:r>
            <a:br>
              <a:rPr lang="fr-FR" dirty="0"/>
            </a:br>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8" name="Objet 7">
            <a:extLst>
              <a:ext uri="{FF2B5EF4-FFF2-40B4-BE49-F238E27FC236}">
                <a16:creationId xmlns:a16="http://schemas.microsoft.com/office/drawing/2014/main" id="{2772ED2F-281B-45F1-9D54-C44CEECE5AB3}"/>
              </a:ext>
            </a:extLst>
          </p:cNvPr>
          <p:cNvGraphicFramePr>
            <a:graphicFrameLocks noChangeAspect="1"/>
          </p:cNvGraphicFramePr>
          <p:nvPr>
            <p:extLst>
              <p:ext uri="{D42A27DB-BD31-4B8C-83A1-F6EECF244321}">
                <p14:modId xmlns:p14="http://schemas.microsoft.com/office/powerpoint/2010/main" val="1079176961"/>
              </p:ext>
            </p:extLst>
          </p:nvPr>
        </p:nvGraphicFramePr>
        <p:xfrm>
          <a:off x="3025633" y="3136166"/>
          <a:ext cx="5691187" cy="1157287"/>
        </p:xfrm>
        <a:graphic>
          <a:graphicData uri="http://schemas.openxmlformats.org/presentationml/2006/ole">
            <mc:AlternateContent xmlns:mc="http://schemas.openxmlformats.org/markup-compatibility/2006">
              <mc:Choice xmlns:v="urn:schemas-microsoft-com:vml" Requires="v">
                <p:oleObj r:id="rId4" imgW="15136200" imgH="3072960" progId="">
                  <p:embed/>
                </p:oleObj>
              </mc:Choice>
              <mc:Fallback>
                <p:oleObj r:id="rId4" imgW="15136200" imgH="3072960" progId="">
                  <p:embed/>
                  <p:pic>
                    <p:nvPicPr>
                      <p:cNvPr id="0" name=""/>
                      <p:cNvPicPr/>
                      <p:nvPr/>
                    </p:nvPicPr>
                    <p:blipFill>
                      <a:blip r:embed="rId5"/>
                      <a:stretch>
                        <a:fillRect/>
                      </a:stretch>
                    </p:blipFill>
                    <p:spPr>
                      <a:xfrm>
                        <a:off x="3025633" y="3136166"/>
                        <a:ext cx="5691187" cy="1157287"/>
                      </a:xfrm>
                      <a:prstGeom prst="rect">
                        <a:avLst/>
                      </a:prstGeom>
                    </p:spPr>
                  </p:pic>
                </p:oleObj>
              </mc:Fallback>
            </mc:AlternateContent>
          </a:graphicData>
        </a:graphic>
      </p:graphicFrame>
      <p:sp>
        <p:nvSpPr>
          <p:cNvPr id="9" name="Espace réservé du contenu 2">
            <a:extLst>
              <a:ext uri="{FF2B5EF4-FFF2-40B4-BE49-F238E27FC236}">
                <a16:creationId xmlns:a16="http://schemas.microsoft.com/office/drawing/2014/main" id="{0D9C1C3D-C113-4C6C-BCF3-7F1079AED738}"/>
              </a:ext>
            </a:extLst>
          </p:cNvPr>
          <p:cNvSpPr txBox="1">
            <a:spLocks/>
          </p:cNvSpPr>
          <p:nvPr/>
        </p:nvSpPr>
        <p:spPr>
          <a:xfrm>
            <a:off x="2589212" y="4351830"/>
            <a:ext cx="8915400" cy="230372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1300" dirty="0">
                <a:highlight>
                  <a:srgbClr val="008080"/>
                </a:highlight>
                <a:latin typeface="Miriam Fixed" panose="020B0509050101010101" pitchFamily="49" charset="-79"/>
                <a:cs typeface="Miriam Fixed" panose="020B0509050101010101" pitchFamily="49" charset="-79"/>
              </a:rPr>
              <a:t>	</a:t>
            </a:r>
            <a:r>
              <a:rPr lang="fr-FR" sz="13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3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3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3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300" dirty="0" err="1">
                <a:solidFill>
                  <a:srgbClr val="FFC000"/>
                </a:solidFill>
                <a:highlight>
                  <a:srgbClr val="008080"/>
                </a:highlight>
                <a:latin typeface="Miriam Fixed" panose="020B0509050101010101" pitchFamily="49" charset="-79"/>
                <a:cs typeface="Miriam Fixed" panose="020B0509050101010101" pitchFamily="49" charset="-79"/>
              </a:rPr>
              <a:t>hostname</a:t>
            </a:r>
            <a:r>
              <a:rPr lang="fr-FR" sz="1300" dirty="0">
                <a:solidFill>
                  <a:srgbClr val="FFC000"/>
                </a:solidFill>
                <a:highlight>
                  <a:srgbClr val="008080"/>
                </a:highlight>
                <a:latin typeface="Miriam Fixed" panose="020B0509050101010101" pitchFamily="49" charset="-79"/>
                <a:cs typeface="Miriam Fixed" panose="020B0509050101010101" pitchFamily="49" charset="-79"/>
              </a:rPr>
              <a:t> (on remplace le nom actuel par production)</a:t>
            </a:r>
            <a:br>
              <a:rPr lang="fr-FR" sz="1300" dirty="0">
                <a:solidFill>
                  <a:srgbClr val="FFC000"/>
                </a:solidFill>
                <a:highlight>
                  <a:srgbClr val="008080"/>
                </a:highlight>
                <a:latin typeface="Miriam Fixed" panose="020B0509050101010101" pitchFamily="49" charset="-79"/>
                <a:cs typeface="Miriam Fixed" panose="020B0509050101010101" pitchFamily="49" charset="-79"/>
              </a:rPr>
            </a:br>
            <a:r>
              <a:rPr lang="fr-FR" sz="13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300" dirty="0" err="1">
                <a:solidFill>
                  <a:srgbClr val="FFC000"/>
                </a:solidFill>
                <a:highlight>
                  <a:srgbClr val="008080"/>
                </a:highlight>
                <a:latin typeface="Miriam Fixed" panose="020B0509050101010101" pitchFamily="49" charset="-79"/>
                <a:cs typeface="Miriam Fixed" panose="020B0509050101010101" pitchFamily="49" charset="-79"/>
              </a:rPr>
              <a:t>s</a:t>
            </a:r>
            <a:r>
              <a:rPr lang="fr-FR" sz="1300" dirty="0" err="1">
                <a:solidFill>
                  <a:srgbClr val="FFC000"/>
                </a:solidFill>
                <a:highlight>
                  <a:srgbClr val="008080"/>
                </a:highlight>
                <a:latin typeface="Miriam Fixed" panose="020B0604020202020204" pitchFamily="49" charset="-79"/>
                <a:cs typeface="Miriam Fixed" panose="020B0604020202020204" pitchFamily="49" charset="-79"/>
              </a:rPr>
              <a:t>udo</a:t>
            </a:r>
            <a:r>
              <a:rPr lang="fr-FR" sz="1300" dirty="0">
                <a:solidFill>
                  <a:srgbClr val="FFC000"/>
                </a:solidFill>
                <a:highlight>
                  <a:srgbClr val="008080"/>
                </a:highlight>
                <a:latin typeface="Miriam Fixed" panose="020B0604020202020204" pitchFamily="49" charset="-79"/>
                <a:cs typeface="Miriam Fixed" panose="020B0604020202020204" pitchFamily="49" charset="-79"/>
              </a:rPr>
              <a:t> nano /</a:t>
            </a:r>
            <a:r>
              <a:rPr lang="fr-FR" sz="1300" dirty="0" err="1">
                <a:solidFill>
                  <a:srgbClr val="FFC000"/>
                </a:solidFill>
                <a:highlight>
                  <a:srgbClr val="008080"/>
                </a:highlight>
                <a:latin typeface="Miriam Fixed" panose="020B0604020202020204" pitchFamily="49" charset="-79"/>
                <a:cs typeface="Miriam Fixed" panose="020B0604020202020204" pitchFamily="49" charset="-79"/>
              </a:rPr>
              <a:t>etc</a:t>
            </a:r>
            <a:r>
              <a:rPr lang="fr-FR" sz="1300" dirty="0">
                <a:solidFill>
                  <a:srgbClr val="FFC000"/>
                </a:solidFill>
                <a:highlight>
                  <a:srgbClr val="008080"/>
                </a:highlight>
                <a:latin typeface="Miriam Fixed" panose="020B0604020202020204" pitchFamily="49" charset="-79"/>
                <a:cs typeface="Miriam Fixed" panose="020B0604020202020204" pitchFamily="49" charset="-79"/>
              </a:rPr>
              <a:t>/hosts (on insère dans le fichier ce qui suit)</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Hosts pour mes noms de serveurs</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127.0.0.1	localhost</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127.0.1.1	production</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192.168.1.10	</a:t>
            </a:r>
            <a:r>
              <a:rPr lang="fr-FR" sz="1300" dirty="0" err="1">
                <a:solidFill>
                  <a:srgbClr val="FFC000"/>
                </a:solidFill>
                <a:highlight>
                  <a:srgbClr val="008080"/>
                </a:highlight>
                <a:latin typeface="Miriam Fixed" panose="020B0604020202020204" pitchFamily="49" charset="-79"/>
                <a:cs typeface="Miriam Fixed" panose="020B0604020202020204" pitchFamily="49" charset="-79"/>
              </a:rPr>
              <a:t>preproduction</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Hosts pour mes noms de sites</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192.168.1.11	cesi.io</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192.168.1.11 	</a:t>
            </a:r>
            <a:r>
              <a:rPr lang="fr-FR" sz="1300" dirty="0">
                <a:solidFill>
                  <a:srgbClr val="FFC000"/>
                </a:solidFill>
                <a:highlight>
                  <a:srgbClr val="008080"/>
                </a:highlight>
                <a:latin typeface="Miriam Fixed" panose="020B0604020202020204" pitchFamily="49" charset="-79"/>
                <a:cs typeface="Miriam Fixed" panose="020B0604020202020204" pitchFamily="49" charset="-79"/>
                <a:hlinkClick r:id="rId6">
                  <a:extLst>
                    <a:ext uri="{A12FA001-AC4F-418D-AE19-62706E023703}">
                      <ahyp:hlinkClr xmlns:ahyp="http://schemas.microsoft.com/office/drawing/2018/hyperlinkcolor" val="tx"/>
                    </a:ext>
                  </a:extLst>
                </a:hlinkClick>
              </a:rPr>
              <a:t>www.cesi.io</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192.168.1.11 	developper.cesi.io</a:t>
            </a:r>
            <a:br>
              <a:rPr lang="fr-FR" sz="1300" dirty="0">
                <a:solidFill>
                  <a:srgbClr val="FFC000"/>
                </a:solidFill>
                <a:highlight>
                  <a:srgbClr val="008080"/>
                </a:highlight>
                <a:latin typeface="Miriam Fixed" panose="020B0604020202020204" pitchFamily="49" charset="-79"/>
                <a:cs typeface="Miriam Fixed" panose="020B0604020202020204" pitchFamily="49" charset="-79"/>
              </a:rPr>
            </a:br>
            <a:r>
              <a:rPr lang="fr-FR" sz="1300" dirty="0">
                <a:solidFill>
                  <a:srgbClr val="FFC000"/>
                </a:solidFill>
                <a:highlight>
                  <a:srgbClr val="008080"/>
                </a:highlight>
                <a:latin typeface="Miriam Fixed" panose="020B0604020202020204" pitchFamily="49" charset="-79"/>
                <a:cs typeface="Miriam Fixed" panose="020B0604020202020204" pitchFamily="49" charset="-79"/>
              </a:rPr>
              <a:t>	192.168.1.11 	www.developper.cesi.io</a:t>
            </a:r>
            <a:endParaRPr lang="fr-FR" sz="1300"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36572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A507491-719A-42EB-BF18-7A90B1E1210E}"/>
              </a:ext>
            </a:extLst>
          </p:cNvPr>
          <p:cNvSpPr txBox="1"/>
          <p:nvPr/>
        </p:nvSpPr>
        <p:spPr>
          <a:xfrm>
            <a:off x="3021012" y="1493386"/>
            <a:ext cx="6717347" cy="941203"/>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3F37C5CC-F0CE-4D59-8C91-630C04EA4447}"/>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sp>
        <p:nvSpPr>
          <p:cNvPr id="5" name="Espace réservé du contenu 2">
            <a:extLst>
              <a:ext uri="{FF2B5EF4-FFF2-40B4-BE49-F238E27FC236}">
                <a16:creationId xmlns:a16="http://schemas.microsoft.com/office/drawing/2014/main" id="{F054ADA8-F2B3-49CB-B90D-F58DC323388C}"/>
              </a:ext>
            </a:extLst>
          </p:cNvPr>
          <p:cNvSpPr txBox="1">
            <a:spLocks/>
          </p:cNvSpPr>
          <p:nvPr/>
        </p:nvSpPr>
        <p:spPr>
          <a:xfrm>
            <a:off x="2589212" y="655093"/>
            <a:ext cx="8915400" cy="265676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Nous pouvons maintenant laisser de côté notre clone et nous concentrer sur notre serveur de </a:t>
            </a:r>
            <a:r>
              <a:rPr lang="fr-FR" dirty="0" err="1"/>
              <a:t>pré-production</a:t>
            </a:r>
            <a:r>
              <a:rPr lang="fr-FR" dirty="0"/>
              <a:t>. Nous allons y ajouter notre premier site pour tenter de l’atteindre depuis notre machine hôte.</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mkdir</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index.php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inscrit dans le fichier ce qui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&lt;?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echo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‘Bonjour et bienvenue sur mon premier site.’; ?&gt;</a:t>
            </a:r>
          </a:p>
          <a:p>
            <a:r>
              <a:rPr lang="fr-FR" dirty="0"/>
              <a:t>Ce site est désormais accessible depuis la machine hôte via l’adresse preprod.cesi.io/</a:t>
            </a:r>
            <a:r>
              <a:rPr lang="fr-FR" dirty="0" err="1"/>
              <a:t>monsite</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6" name="Objet 5">
            <a:extLst>
              <a:ext uri="{FF2B5EF4-FFF2-40B4-BE49-F238E27FC236}">
                <a16:creationId xmlns:a16="http://schemas.microsoft.com/office/drawing/2014/main" id="{BB54FB4E-DA86-4324-8A5D-B927DC8B2BE2}"/>
              </a:ext>
            </a:extLst>
          </p:cNvPr>
          <p:cNvGraphicFramePr>
            <a:graphicFrameLocks noChangeAspect="1"/>
          </p:cNvGraphicFramePr>
          <p:nvPr>
            <p:extLst>
              <p:ext uri="{D42A27DB-BD31-4B8C-83A1-F6EECF244321}">
                <p14:modId xmlns:p14="http://schemas.microsoft.com/office/powerpoint/2010/main" val="2205794654"/>
              </p:ext>
            </p:extLst>
          </p:nvPr>
        </p:nvGraphicFramePr>
        <p:xfrm>
          <a:off x="3021013" y="3163769"/>
          <a:ext cx="6581775" cy="1209675"/>
        </p:xfrm>
        <a:graphic>
          <a:graphicData uri="http://schemas.openxmlformats.org/presentationml/2006/ole">
            <mc:AlternateContent xmlns:mc="http://schemas.openxmlformats.org/markup-compatibility/2006">
              <mc:Choice xmlns:v="urn:schemas-microsoft-com:vml" Requires="v">
                <p:oleObj r:id="rId2" imgW="17510760" imgH="3212640" progId="">
                  <p:embed/>
                </p:oleObj>
              </mc:Choice>
              <mc:Fallback>
                <p:oleObj r:id="rId2" imgW="17510760" imgH="3212640" progId="">
                  <p:embed/>
                  <p:pic>
                    <p:nvPicPr>
                      <p:cNvPr id="0" name=""/>
                      <p:cNvPicPr/>
                      <p:nvPr/>
                    </p:nvPicPr>
                    <p:blipFill>
                      <a:blip r:embed="rId3"/>
                      <a:stretch>
                        <a:fillRect/>
                      </a:stretch>
                    </p:blipFill>
                    <p:spPr>
                      <a:xfrm>
                        <a:off x="3021013" y="3163769"/>
                        <a:ext cx="6581775" cy="1209675"/>
                      </a:xfrm>
                      <a:prstGeom prst="rect">
                        <a:avLst/>
                      </a:prstGeom>
                    </p:spPr>
                  </p:pic>
                </p:oleObj>
              </mc:Fallback>
            </mc:AlternateContent>
          </a:graphicData>
        </a:graphic>
      </p:graphicFrame>
    </p:spTree>
    <p:extLst>
      <p:ext uri="{BB962C8B-B14F-4D97-AF65-F5344CB8AC3E}">
        <p14:creationId xmlns:p14="http://schemas.microsoft.com/office/powerpoint/2010/main" val="111113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58859886-8230-43AF-ABEB-52A586493E10}"/>
              </a:ext>
            </a:extLst>
          </p:cNvPr>
          <p:cNvSpPr txBox="1"/>
          <p:nvPr/>
        </p:nvSpPr>
        <p:spPr>
          <a:xfrm>
            <a:off x="2966402" y="4334936"/>
            <a:ext cx="7560628" cy="2340183"/>
          </a:xfrm>
          <a:prstGeom prst="rect">
            <a:avLst/>
          </a:prstGeom>
          <a:solidFill>
            <a:srgbClr val="008080"/>
          </a:solidFill>
        </p:spPr>
        <p:txBody>
          <a:bodyPr wrap="square" rtlCol="0">
            <a:spAutoFit/>
          </a:bodyPr>
          <a:lstStyle/>
          <a:p>
            <a:endParaRPr lang="fr-FR" dirty="0"/>
          </a:p>
        </p:txBody>
      </p:sp>
      <p:sp>
        <p:nvSpPr>
          <p:cNvPr id="7" name="ZoneTexte 6">
            <a:extLst>
              <a:ext uri="{FF2B5EF4-FFF2-40B4-BE49-F238E27FC236}">
                <a16:creationId xmlns:a16="http://schemas.microsoft.com/office/drawing/2014/main" id="{570E5C30-B594-4C3C-8752-2D9B8C4A7474}"/>
              </a:ext>
            </a:extLst>
          </p:cNvPr>
          <p:cNvSpPr txBox="1"/>
          <p:nvPr/>
        </p:nvSpPr>
        <p:spPr>
          <a:xfrm>
            <a:off x="2966402" y="2640330"/>
            <a:ext cx="4040188" cy="491490"/>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A9E1390D-EBC7-4242-B9C3-BF2FC226E92C}"/>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3</a:t>
            </a:r>
          </a:p>
        </p:txBody>
      </p:sp>
      <p:sp>
        <p:nvSpPr>
          <p:cNvPr id="5" name="Espace réservé du contenu 2">
            <a:extLst>
              <a:ext uri="{FF2B5EF4-FFF2-40B4-BE49-F238E27FC236}">
                <a16:creationId xmlns:a16="http://schemas.microsoft.com/office/drawing/2014/main" id="{C291A1FA-BBD9-4506-8053-3CCD74DBA24E}"/>
              </a:ext>
            </a:extLst>
          </p:cNvPr>
          <p:cNvSpPr txBox="1">
            <a:spLocks/>
          </p:cNvSpPr>
          <p:nvPr/>
        </p:nvSpPr>
        <p:spPr>
          <a:xfrm>
            <a:off x="2589212" y="1232904"/>
            <a:ext cx="8915400" cy="55227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Il va maintenant être nécessaire de permettre à d’éventuels utilisateurs d’ajouter du contenu sur le serveur depuis l’extérieur sans mettre en péril les services. Nous allons donc installer et configurer </a:t>
            </a:r>
            <a:r>
              <a:rPr lang="fr-FR" dirty="0" err="1"/>
              <a:t>openSSH</a:t>
            </a:r>
            <a:r>
              <a:rPr lang="fr-FR" dirty="0"/>
              <a:t>. S’ils ne sont pas déjà installés on installe les paquets client et serveur (le paquet client nous servira plus tard pour la migration)</a:t>
            </a:r>
            <a:br>
              <a:rPr lang="fr-FR" dirty="0"/>
            </a:br>
            <a:r>
              <a:rPr lang="fr-FR" sz="1400" dirty="0">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apt-get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install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openssh</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-client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apt-get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install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openssh</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-server</a:t>
            </a:r>
          </a:p>
          <a:p>
            <a:r>
              <a:rPr lang="fr-FR" dirty="0"/>
              <a:t>Nous allons maintenant configurer la partie serveur d’</a:t>
            </a:r>
            <a:r>
              <a:rPr lang="fr-FR" dirty="0" err="1"/>
              <a:t>openSSH</a:t>
            </a:r>
            <a:r>
              <a:rPr lang="fr-FR" dirty="0"/>
              <a:t>. Nous voulons que l’administrateur puisse se connecter via une clé d’authentification pour plus de sécurité. Nous voulons également limiter les possibilités d’autres utilisateurs potentiels.</a:t>
            </a:r>
            <a:br>
              <a:rPr lang="fr-FR" dirty="0"/>
            </a:br>
            <a:r>
              <a:rPr lang="fr-FR" sz="1400" dirty="0">
                <a:highlight>
                  <a:srgbClr val="008080"/>
                </a:highlight>
                <a:latin typeface="Miriam Fixed" panose="020B0509050101010101" pitchFamily="49" charset="-79"/>
                <a:cs typeface="Miriam Fixed" panose="020B0509050101010101" pitchFamily="49" charset="-79"/>
              </a:rPr>
              <a:t>	</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sshd_config</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modifie le port que nous allons utiliser pour le protocole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Un port différent du 22 sera moins susceptible d’être attaqué</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Port 2222</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ajoute ou on décommente les ligne suivante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StrictModes</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yes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PubkeyAuthentication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yes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PasswordAuthentication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yes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enregistre puis on redémarre le service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service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restart</a:t>
            </a:r>
            <a:endParaRPr lang="fr-FR" sz="1500" dirty="0">
              <a:solidFill>
                <a:srgbClr val="FFC000"/>
              </a:solidFill>
              <a:highlight>
                <a:srgbClr val="008080"/>
              </a:highlight>
              <a:latin typeface="Miriam Fixed" panose="020B0509050101010101" pitchFamily="49" charset="-79"/>
              <a:cs typeface="Miriam Fixed" panose="020B0509050101010101" pitchFamily="49" charset="-79"/>
            </a:endParaRPr>
          </a:p>
        </p:txBody>
      </p:sp>
      <p:sp>
        <p:nvSpPr>
          <p:cNvPr id="6" name="Titre 1">
            <a:extLst>
              <a:ext uri="{FF2B5EF4-FFF2-40B4-BE49-F238E27FC236}">
                <a16:creationId xmlns:a16="http://schemas.microsoft.com/office/drawing/2014/main" id="{2FE8A2C9-2543-4E6A-AD24-AA88BAE45C63}"/>
              </a:ext>
            </a:extLst>
          </p:cNvPr>
          <p:cNvSpPr>
            <a:spLocks noGrp="1"/>
          </p:cNvSpPr>
          <p:nvPr>
            <p:ph type="title"/>
          </p:nvPr>
        </p:nvSpPr>
        <p:spPr>
          <a:xfrm>
            <a:off x="2592925" y="624110"/>
            <a:ext cx="8911687" cy="608794"/>
          </a:xfrm>
        </p:spPr>
        <p:txBody>
          <a:bodyPr>
            <a:normAutofit/>
          </a:bodyPr>
          <a:lstStyle/>
          <a:p>
            <a:r>
              <a:rPr lang="fr-FR" sz="3200" dirty="0"/>
              <a:t>Sécurisation des accès client</a:t>
            </a:r>
          </a:p>
        </p:txBody>
      </p:sp>
    </p:spTree>
    <p:extLst>
      <p:ext uri="{BB962C8B-B14F-4D97-AF65-F5344CB8AC3E}">
        <p14:creationId xmlns:p14="http://schemas.microsoft.com/office/powerpoint/2010/main" val="33291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A561FFB-C396-4499-BF4E-93224B167AC0}"/>
              </a:ext>
            </a:extLst>
          </p:cNvPr>
          <p:cNvSpPr>
            <a:spLocks noGrp="1"/>
          </p:cNvSpPr>
          <p:nvPr>
            <p:ph idx="1"/>
          </p:nvPr>
        </p:nvSpPr>
        <p:spPr>
          <a:xfrm>
            <a:off x="2589212" y="568036"/>
            <a:ext cx="8915400" cy="5417128"/>
          </a:xfrm>
        </p:spPr>
        <p:txBody>
          <a:bodyPr>
            <a:normAutofit/>
          </a:bodyPr>
          <a:lstStyle/>
          <a:p>
            <a:pPr marL="0" indent="0">
              <a:buNone/>
            </a:pPr>
            <a:endParaRPr lang="fr-FR" dirty="0"/>
          </a:p>
          <a:p>
            <a:endParaRPr lang="fr-FR" dirty="0"/>
          </a:p>
          <a:p>
            <a:pPr marL="914400" lvl="2" indent="0">
              <a:buNone/>
            </a:pPr>
            <a:endParaRPr lang="fr-FR" dirty="0"/>
          </a:p>
          <a:p>
            <a:pPr marL="914400" lvl="2" indent="0">
              <a:buNone/>
            </a:pPr>
            <a:endParaRPr lang="fr-FR" dirty="0"/>
          </a:p>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err="1"/>
              <a:t>Id_rsa</a:t>
            </a:r>
            <a:r>
              <a:rPr lang="fr-FR" dirty="0"/>
              <a:t> est la clé privé, id_rsa.pub est la clé publique que l’on va envoyer sur notre serveur :</a:t>
            </a:r>
          </a:p>
          <a:p>
            <a:pPr marL="0" indent="0">
              <a:buNone/>
            </a:pPr>
            <a:endParaRPr lang="fr-FR" dirty="0"/>
          </a:p>
          <a:p>
            <a:pPr marL="0" indent="0">
              <a:buNone/>
            </a:pPr>
            <a:r>
              <a:rPr lang="fr-FR" dirty="0"/>
              <a:t>Sur linux, on le retrouve :</a:t>
            </a:r>
          </a:p>
        </p:txBody>
      </p:sp>
      <p:pic>
        <p:nvPicPr>
          <p:cNvPr id="4" name="Image 3">
            <a:extLst>
              <a:ext uri="{FF2B5EF4-FFF2-40B4-BE49-F238E27FC236}">
                <a16:creationId xmlns:a16="http://schemas.microsoft.com/office/drawing/2014/main" id="{CD937F08-9113-4120-B5EE-EC9672F97F73}"/>
              </a:ext>
            </a:extLst>
          </p:cNvPr>
          <p:cNvPicPr>
            <a:picLocks noChangeAspect="1"/>
          </p:cNvPicPr>
          <p:nvPr/>
        </p:nvPicPr>
        <p:blipFill rotWithShape="1">
          <a:blip r:embed="rId2"/>
          <a:srcRect t="14939" b="11349"/>
          <a:stretch/>
        </p:blipFill>
        <p:spPr>
          <a:xfrm>
            <a:off x="2589212" y="1509627"/>
            <a:ext cx="6176797" cy="3006091"/>
          </a:xfrm>
          <a:prstGeom prst="rect">
            <a:avLst/>
          </a:prstGeom>
        </p:spPr>
      </p:pic>
      <p:pic>
        <p:nvPicPr>
          <p:cNvPr id="5" name="Image 4">
            <a:extLst>
              <a:ext uri="{FF2B5EF4-FFF2-40B4-BE49-F238E27FC236}">
                <a16:creationId xmlns:a16="http://schemas.microsoft.com/office/drawing/2014/main" id="{5DEB081C-24B4-4A54-A4DE-5F46AE057D90}"/>
              </a:ext>
            </a:extLst>
          </p:cNvPr>
          <p:cNvPicPr>
            <a:picLocks noChangeAspect="1"/>
          </p:cNvPicPr>
          <p:nvPr/>
        </p:nvPicPr>
        <p:blipFill rotWithShape="1">
          <a:blip r:embed="rId3"/>
          <a:srcRect r="4177"/>
          <a:stretch/>
        </p:blipFill>
        <p:spPr>
          <a:xfrm>
            <a:off x="7649331" y="3014627"/>
            <a:ext cx="4099581" cy="1484152"/>
          </a:xfrm>
          <a:prstGeom prst="rect">
            <a:avLst/>
          </a:prstGeom>
        </p:spPr>
      </p:pic>
      <p:pic>
        <p:nvPicPr>
          <p:cNvPr id="6" name="Image 5">
            <a:extLst>
              <a:ext uri="{FF2B5EF4-FFF2-40B4-BE49-F238E27FC236}">
                <a16:creationId xmlns:a16="http://schemas.microsoft.com/office/drawing/2014/main" id="{2229C899-A5D8-4383-99FA-5EB382605868}"/>
              </a:ext>
            </a:extLst>
          </p:cNvPr>
          <p:cNvPicPr>
            <a:picLocks noChangeAspect="1"/>
          </p:cNvPicPr>
          <p:nvPr/>
        </p:nvPicPr>
        <p:blipFill rotWithShape="1">
          <a:blip r:embed="rId4"/>
          <a:srcRect b="23062"/>
          <a:stretch/>
        </p:blipFill>
        <p:spPr>
          <a:xfrm>
            <a:off x="2589212" y="5080107"/>
            <a:ext cx="7489602" cy="519134"/>
          </a:xfrm>
          <a:prstGeom prst="rect">
            <a:avLst/>
          </a:prstGeom>
        </p:spPr>
      </p:pic>
      <p:pic>
        <p:nvPicPr>
          <p:cNvPr id="7" name="Image 6">
            <a:extLst>
              <a:ext uri="{FF2B5EF4-FFF2-40B4-BE49-F238E27FC236}">
                <a16:creationId xmlns:a16="http://schemas.microsoft.com/office/drawing/2014/main" id="{46F44B52-231E-4C7C-A77B-80E54655BD2F}"/>
              </a:ext>
            </a:extLst>
          </p:cNvPr>
          <p:cNvPicPr>
            <a:picLocks noChangeAspect="1"/>
          </p:cNvPicPr>
          <p:nvPr/>
        </p:nvPicPr>
        <p:blipFill rotWithShape="1">
          <a:blip r:embed="rId5"/>
          <a:srcRect b="29844"/>
          <a:stretch/>
        </p:blipFill>
        <p:spPr>
          <a:xfrm>
            <a:off x="2589212" y="5874327"/>
            <a:ext cx="7821557" cy="750061"/>
          </a:xfrm>
          <a:prstGeom prst="rect">
            <a:avLst/>
          </a:prstGeom>
        </p:spPr>
      </p:pic>
      <p:sp>
        <p:nvSpPr>
          <p:cNvPr id="8" name="ZoneTexte 7">
            <a:extLst>
              <a:ext uri="{FF2B5EF4-FFF2-40B4-BE49-F238E27FC236}">
                <a16:creationId xmlns:a16="http://schemas.microsoft.com/office/drawing/2014/main" id="{CFECF8DA-1ACA-44D5-88F8-1C9664DBD566}"/>
              </a:ext>
            </a:extLst>
          </p:cNvPr>
          <p:cNvSpPr txBox="1"/>
          <p:nvPr/>
        </p:nvSpPr>
        <p:spPr>
          <a:xfrm>
            <a:off x="7649331" y="1871319"/>
            <a:ext cx="3366912" cy="923330"/>
          </a:xfrm>
          <a:prstGeom prst="rect">
            <a:avLst/>
          </a:prstGeom>
          <a:noFill/>
        </p:spPr>
        <p:txBody>
          <a:bodyPr wrap="square" rtlCol="0">
            <a:spAutoFit/>
          </a:bodyPr>
          <a:lstStyle/>
          <a:p>
            <a:r>
              <a:rPr lang="fr-FR" dirty="0"/>
              <a:t>La clé a été enregistrée dans le dossier C:\Users\Kyoswon\.ssh</a:t>
            </a:r>
          </a:p>
        </p:txBody>
      </p:sp>
      <p:sp>
        <p:nvSpPr>
          <p:cNvPr id="9" name="Espace réservé du contenu 2">
            <a:extLst>
              <a:ext uri="{FF2B5EF4-FFF2-40B4-BE49-F238E27FC236}">
                <a16:creationId xmlns:a16="http://schemas.microsoft.com/office/drawing/2014/main" id="{DFD2233D-4710-4C57-B147-6F40E76D4B8F}"/>
              </a:ext>
            </a:extLst>
          </p:cNvPr>
          <p:cNvSpPr txBox="1">
            <a:spLocks/>
          </p:cNvSpPr>
          <p:nvPr/>
        </p:nvSpPr>
        <p:spPr>
          <a:xfrm>
            <a:off x="2589212" y="632346"/>
            <a:ext cx="8915400" cy="12510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Nous allons maintenant générer une paire de clés pour que notre administrateur puisse se connecter en toute sécurité. En première méthode, on peut le faire par ligne de commande depuis Windows :</a:t>
            </a:r>
          </a:p>
        </p:txBody>
      </p:sp>
    </p:spTree>
    <p:extLst>
      <p:ext uri="{BB962C8B-B14F-4D97-AF65-F5344CB8AC3E}">
        <p14:creationId xmlns:p14="http://schemas.microsoft.com/office/powerpoint/2010/main" val="1047483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F138E21-3ADC-46AE-93CF-5937FCC3FFD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3</a:t>
            </a:r>
          </a:p>
        </p:txBody>
      </p:sp>
      <p:sp>
        <p:nvSpPr>
          <p:cNvPr id="7" name="Espace réservé du contenu 2">
            <a:extLst>
              <a:ext uri="{FF2B5EF4-FFF2-40B4-BE49-F238E27FC236}">
                <a16:creationId xmlns:a16="http://schemas.microsoft.com/office/drawing/2014/main" id="{2B276D36-1F64-473D-8E0C-D3A4E1E117D0}"/>
              </a:ext>
            </a:extLst>
          </p:cNvPr>
          <p:cNvSpPr txBox="1">
            <a:spLocks/>
          </p:cNvSpPr>
          <p:nvPr/>
        </p:nvSpPr>
        <p:spPr>
          <a:xfrm>
            <a:off x="2589212" y="632346"/>
            <a:ext cx="8915400" cy="12510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En deuxième méthode, on télécharge </a:t>
            </a:r>
            <a:r>
              <a:rPr lang="fr-FR" dirty="0" err="1"/>
              <a:t>WinSCP</a:t>
            </a:r>
            <a:r>
              <a:rPr lang="fr-FR" dirty="0"/>
              <a:t> sur notre hôte ainsi que PuTTY qui viendra le compléter.</a:t>
            </a:r>
            <a:br>
              <a:rPr lang="fr-FR" dirty="0"/>
            </a:br>
            <a:r>
              <a:rPr lang="fr-FR" dirty="0"/>
              <a:t>Une fois fait, on se sert de </a:t>
            </a:r>
            <a:r>
              <a:rPr lang="fr-FR" dirty="0" err="1"/>
              <a:t>PuTTYgen</a:t>
            </a:r>
            <a:r>
              <a:rPr lang="fr-FR" dirty="0"/>
              <a:t> pour générer une paire de clés.</a:t>
            </a:r>
          </a:p>
        </p:txBody>
      </p:sp>
      <p:graphicFrame>
        <p:nvGraphicFramePr>
          <p:cNvPr id="8" name="Objet 7">
            <a:extLst>
              <a:ext uri="{FF2B5EF4-FFF2-40B4-BE49-F238E27FC236}">
                <a16:creationId xmlns:a16="http://schemas.microsoft.com/office/drawing/2014/main" id="{AD79CA17-67D9-4650-BCCF-E1EC450EEBBA}"/>
              </a:ext>
            </a:extLst>
          </p:cNvPr>
          <p:cNvGraphicFramePr>
            <a:graphicFrameLocks noChangeAspect="1"/>
          </p:cNvGraphicFramePr>
          <p:nvPr>
            <p:extLst>
              <p:ext uri="{D42A27DB-BD31-4B8C-83A1-F6EECF244321}">
                <p14:modId xmlns:p14="http://schemas.microsoft.com/office/powerpoint/2010/main" val="4047887900"/>
              </p:ext>
            </p:extLst>
          </p:nvPr>
        </p:nvGraphicFramePr>
        <p:xfrm>
          <a:off x="3033878" y="2025176"/>
          <a:ext cx="4557713" cy="4314825"/>
        </p:xfrm>
        <a:graphic>
          <a:graphicData uri="http://schemas.openxmlformats.org/presentationml/2006/ole">
            <mc:AlternateContent xmlns:mc="http://schemas.openxmlformats.org/markup-compatibility/2006">
              <mc:Choice xmlns:v="urn:schemas-microsoft-com:vml" Requires="v">
                <p:oleObj r:id="rId2" imgW="12126960" imgH="11453760" progId="">
                  <p:embed/>
                </p:oleObj>
              </mc:Choice>
              <mc:Fallback>
                <p:oleObj r:id="rId2" imgW="12126960" imgH="11453760" progId="">
                  <p:embed/>
                  <p:pic>
                    <p:nvPicPr>
                      <p:cNvPr id="0" name=""/>
                      <p:cNvPicPr/>
                      <p:nvPr/>
                    </p:nvPicPr>
                    <p:blipFill>
                      <a:blip r:embed="rId3"/>
                      <a:stretch>
                        <a:fillRect/>
                      </a:stretch>
                    </p:blipFill>
                    <p:spPr>
                      <a:xfrm>
                        <a:off x="3033878" y="2025176"/>
                        <a:ext cx="4557713" cy="4314825"/>
                      </a:xfrm>
                      <a:prstGeom prst="rect">
                        <a:avLst/>
                      </a:prstGeom>
                    </p:spPr>
                  </p:pic>
                </p:oleObj>
              </mc:Fallback>
            </mc:AlternateContent>
          </a:graphicData>
        </a:graphic>
      </p:graphicFrame>
      <p:sp>
        <p:nvSpPr>
          <p:cNvPr id="9" name="ZoneTexte 8">
            <a:extLst>
              <a:ext uri="{FF2B5EF4-FFF2-40B4-BE49-F238E27FC236}">
                <a16:creationId xmlns:a16="http://schemas.microsoft.com/office/drawing/2014/main" id="{55EC9AF8-92C5-4F9E-8B07-D14DC312113D}"/>
              </a:ext>
            </a:extLst>
          </p:cNvPr>
          <p:cNvSpPr txBox="1"/>
          <p:nvPr/>
        </p:nvSpPr>
        <p:spPr>
          <a:xfrm>
            <a:off x="7756478" y="1920543"/>
            <a:ext cx="3771331" cy="4524315"/>
          </a:xfrm>
          <a:prstGeom prst="rect">
            <a:avLst/>
          </a:prstGeom>
          <a:noFill/>
        </p:spPr>
        <p:txBody>
          <a:bodyPr wrap="square" rtlCol="0">
            <a:spAutoFit/>
          </a:bodyPr>
          <a:lstStyle/>
          <a:p>
            <a:r>
              <a:rPr lang="fr-FR" dirty="0"/>
              <a:t>On sauvegarde la clé publique quelque part sur notre hôte de manière à s’en rappeler, puis on insère le texte présent dans la boite au dessus dans un fichier que l’on nommera </a:t>
            </a:r>
            <a:r>
              <a:rPr lang="fr-FR" dirty="0" err="1"/>
              <a:t>authorized_keys</a:t>
            </a:r>
            <a:r>
              <a:rPr lang="fr-FR" dirty="0"/>
              <a:t> et que l’on enverra sur le serveur de production, dans le dossier /home/</a:t>
            </a:r>
            <a:r>
              <a:rPr lang="fr-FR" dirty="0" err="1"/>
              <a:t>lucas</a:t>
            </a:r>
            <a:r>
              <a:rPr lang="fr-FR" dirty="0"/>
              <a:t>/.</a:t>
            </a:r>
            <a:r>
              <a:rPr lang="fr-FR" dirty="0" err="1"/>
              <a:t>ssh</a:t>
            </a:r>
            <a:r>
              <a:rPr lang="fr-FR" dirty="0"/>
              <a:t> (dossier caché).</a:t>
            </a:r>
            <a:br>
              <a:rPr lang="fr-FR" dirty="0"/>
            </a:br>
            <a:r>
              <a:rPr lang="fr-FR" dirty="0"/>
              <a:t>On peut effectuer cette manipulation en se connectant via </a:t>
            </a:r>
            <a:r>
              <a:rPr lang="fr-FR" dirty="0" err="1"/>
              <a:t>WinSCP</a:t>
            </a:r>
            <a:r>
              <a:rPr lang="fr-FR" dirty="0"/>
              <a:t> avec le mot de passe. On pensera a redémarrer </a:t>
            </a:r>
            <a:r>
              <a:rPr lang="fr-FR" dirty="0" err="1"/>
              <a:t>sshd</a:t>
            </a:r>
            <a:r>
              <a:rPr lang="fr-FR" dirty="0"/>
              <a:t> à nouveau.</a:t>
            </a:r>
          </a:p>
        </p:txBody>
      </p:sp>
    </p:spTree>
    <p:extLst>
      <p:ext uri="{BB962C8B-B14F-4D97-AF65-F5344CB8AC3E}">
        <p14:creationId xmlns:p14="http://schemas.microsoft.com/office/powerpoint/2010/main" val="232583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04D4D98-C69E-4108-B960-977B2AB1D680}"/>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3</a:t>
            </a:r>
          </a:p>
        </p:txBody>
      </p:sp>
      <p:sp>
        <p:nvSpPr>
          <p:cNvPr id="5" name="Espace réservé du contenu 2">
            <a:extLst>
              <a:ext uri="{FF2B5EF4-FFF2-40B4-BE49-F238E27FC236}">
                <a16:creationId xmlns:a16="http://schemas.microsoft.com/office/drawing/2014/main" id="{EC6E0234-2790-436D-89BE-8908C30EB67E}"/>
              </a:ext>
            </a:extLst>
          </p:cNvPr>
          <p:cNvSpPr txBox="1">
            <a:spLocks/>
          </p:cNvSpPr>
          <p:nvPr/>
        </p:nvSpPr>
        <p:spPr>
          <a:xfrm>
            <a:off x="2589212" y="632346"/>
            <a:ext cx="8915400" cy="58821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Nous pouvons maintenant tester la connexion à notre serveur grâce à notre paire de clés. Pour cela on lance une session de connexion dans </a:t>
            </a:r>
            <a:r>
              <a:rPr lang="fr-FR" dirty="0" err="1"/>
              <a:t>WinSCP</a:t>
            </a:r>
            <a:r>
              <a:rPr lang="fr-FR" dirty="0"/>
              <a:t> avec </a:t>
            </a:r>
            <a:r>
              <a:rPr lang="fr-FR" dirty="0" err="1"/>
              <a:t>l’ip</a:t>
            </a:r>
            <a:r>
              <a:rPr lang="fr-FR" dirty="0"/>
              <a:t> de notre serveur et on configure </a:t>
            </a:r>
            <a:r>
              <a:rPr lang="fr-FR" dirty="0" err="1"/>
              <a:t>WinSCP</a:t>
            </a:r>
            <a:r>
              <a:rPr lang="fr-FR" dirty="0"/>
              <a:t> pour lui donner le chemin de notre clé publique.</a:t>
            </a:r>
            <a:br>
              <a:rPr lang="fr-FR" dirty="0"/>
            </a:br>
            <a:endParaRPr lang="fr-FR" dirty="0"/>
          </a:p>
        </p:txBody>
      </p:sp>
      <p:pic>
        <p:nvPicPr>
          <p:cNvPr id="8" name="Image 7">
            <a:extLst>
              <a:ext uri="{FF2B5EF4-FFF2-40B4-BE49-F238E27FC236}">
                <a16:creationId xmlns:a16="http://schemas.microsoft.com/office/drawing/2014/main" id="{EC75CDEF-63CE-4061-8C6A-317D33B847AC}"/>
              </a:ext>
            </a:extLst>
          </p:cNvPr>
          <p:cNvPicPr>
            <a:picLocks noChangeAspect="1"/>
          </p:cNvPicPr>
          <p:nvPr/>
        </p:nvPicPr>
        <p:blipFill>
          <a:blip r:embed="rId2"/>
          <a:stretch>
            <a:fillRect/>
          </a:stretch>
        </p:blipFill>
        <p:spPr>
          <a:xfrm>
            <a:off x="2708855" y="1857697"/>
            <a:ext cx="4952088" cy="4367957"/>
          </a:xfrm>
          <a:prstGeom prst="rect">
            <a:avLst/>
          </a:prstGeom>
        </p:spPr>
      </p:pic>
      <p:graphicFrame>
        <p:nvGraphicFramePr>
          <p:cNvPr id="9" name="Objet 8">
            <a:extLst>
              <a:ext uri="{FF2B5EF4-FFF2-40B4-BE49-F238E27FC236}">
                <a16:creationId xmlns:a16="http://schemas.microsoft.com/office/drawing/2014/main" id="{F5A010E1-ECEA-42DD-AB4E-C0EA54AE1BEC}"/>
              </a:ext>
            </a:extLst>
          </p:cNvPr>
          <p:cNvGraphicFramePr>
            <a:graphicFrameLocks noChangeAspect="1"/>
          </p:cNvGraphicFramePr>
          <p:nvPr>
            <p:extLst>
              <p:ext uri="{D42A27DB-BD31-4B8C-83A1-F6EECF244321}">
                <p14:modId xmlns:p14="http://schemas.microsoft.com/office/powerpoint/2010/main" val="3684194495"/>
              </p:ext>
            </p:extLst>
          </p:nvPr>
        </p:nvGraphicFramePr>
        <p:xfrm>
          <a:off x="8037512" y="1857697"/>
          <a:ext cx="3467100" cy="2757487"/>
        </p:xfrm>
        <a:graphic>
          <a:graphicData uri="http://schemas.openxmlformats.org/presentationml/2006/ole">
            <mc:AlternateContent xmlns:mc="http://schemas.openxmlformats.org/markup-compatibility/2006">
              <mc:Choice xmlns:v="urn:schemas-microsoft-com:vml" Requires="v">
                <p:oleObj r:id="rId3" imgW="9218880" imgH="7326720" progId="">
                  <p:embed/>
                </p:oleObj>
              </mc:Choice>
              <mc:Fallback>
                <p:oleObj r:id="rId3" imgW="9218880" imgH="7326720" progId="">
                  <p:embed/>
                  <p:pic>
                    <p:nvPicPr>
                      <p:cNvPr id="0" name=""/>
                      <p:cNvPicPr/>
                      <p:nvPr/>
                    </p:nvPicPr>
                    <p:blipFill>
                      <a:blip r:embed="rId4"/>
                      <a:stretch>
                        <a:fillRect/>
                      </a:stretch>
                    </p:blipFill>
                    <p:spPr>
                      <a:xfrm>
                        <a:off x="8037512" y="1857697"/>
                        <a:ext cx="3467100" cy="2757487"/>
                      </a:xfrm>
                      <a:prstGeom prst="rect">
                        <a:avLst/>
                      </a:prstGeom>
                    </p:spPr>
                  </p:pic>
                </p:oleObj>
              </mc:Fallback>
            </mc:AlternateContent>
          </a:graphicData>
        </a:graphic>
      </p:graphicFrame>
      <p:sp>
        <p:nvSpPr>
          <p:cNvPr id="10" name="ZoneTexte 9">
            <a:extLst>
              <a:ext uri="{FF2B5EF4-FFF2-40B4-BE49-F238E27FC236}">
                <a16:creationId xmlns:a16="http://schemas.microsoft.com/office/drawing/2014/main" id="{87F93E51-505E-4A51-8489-BC2DE3297184}"/>
              </a:ext>
            </a:extLst>
          </p:cNvPr>
          <p:cNvSpPr txBox="1"/>
          <p:nvPr/>
        </p:nvSpPr>
        <p:spPr>
          <a:xfrm>
            <a:off x="6905767" y="5177051"/>
            <a:ext cx="4598845" cy="923330"/>
          </a:xfrm>
          <a:prstGeom prst="rect">
            <a:avLst/>
          </a:prstGeom>
          <a:noFill/>
        </p:spPr>
        <p:txBody>
          <a:bodyPr wrap="square" rtlCol="0">
            <a:spAutoFit/>
          </a:bodyPr>
          <a:lstStyle/>
          <a:p>
            <a:r>
              <a:rPr lang="fr-FR" dirty="0"/>
              <a:t>L’authentification a été un succès ! Nous allons pouvoir passer à la suite de la configuration.</a:t>
            </a:r>
          </a:p>
        </p:txBody>
      </p:sp>
    </p:spTree>
    <p:extLst>
      <p:ext uri="{BB962C8B-B14F-4D97-AF65-F5344CB8AC3E}">
        <p14:creationId xmlns:p14="http://schemas.microsoft.com/office/powerpoint/2010/main" val="419213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28B2C01-A338-4994-8794-91077EE8B293}"/>
              </a:ext>
            </a:extLst>
          </p:cNvPr>
          <p:cNvPicPr>
            <a:picLocks noChangeAspect="1"/>
          </p:cNvPicPr>
          <p:nvPr/>
        </p:nvPicPr>
        <p:blipFill>
          <a:blip r:embed="rId2"/>
          <a:stretch>
            <a:fillRect/>
          </a:stretch>
        </p:blipFill>
        <p:spPr>
          <a:xfrm>
            <a:off x="2972910" y="4941571"/>
            <a:ext cx="7931310" cy="1654847"/>
          </a:xfrm>
          <a:prstGeom prst="rect">
            <a:avLst/>
          </a:prstGeom>
        </p:spPr>
      </p:pic>
      <p:sp>
        <p:nvSpPr>
          <p:cNvPr id="4" name="ZoneTexte 3">
            <a:extLst>
              <a:ext uri="{FF2B5EF4-FFF2-40B4-BE49-F238E27FC236}">
                <a16:creationId xmlns:a16="http://schemas.microsoft.com/office/drawing/2014/main" id="{5B567017-E837-4906-896B-FA655BC89126}"/>
              </a:ext>
            </a:extLst>
          </p:cNvPr>
          <p:cNvSpPr txBox="1"/>
          <p:nvPr/>
        </p:nvSpPr>
        <p:spPr>
          <a:xfrm>
            <a:off x="2972910" y="1427214"/>
            <a:ext cx="8068469" cy="2710446"/>
          </a:xfrm>
          <a:prstGeom prst="rect">
            <a:avLst/>
          </a:prstGeom>
          <a:solidFill>
            <a:srgbClr val="008080"/>
          </a:solidFill>
        </p:spPr>
        <p:txBody>
          <a:bodyPr wrap="square" rtlCol="0">
            <a:spAutoFit/>
          </a:bodyPr>
          <a:lstStyle/>
          <a:p>
            <a:endParaRPr lang="fr-FR" dirty="0"/>
          </a:p>
        </p:txBody>
      </p:sp>
      <p:sp>
        <p:nvSpPr>
          <p:cNvPr id="5" name="ZoneTexte 4">
            <a:extLst>
              <a:ext uri="{FF2B5EF4-FFF2-40B4-BE49-F238E27FC236}">
                <a16:creationId xmlns:a16="http://schemas.microsoft.com/office/drawing/2014/main" id="{1A9DC8C4-6FE8-402F-A6E9-891F942C2759}"/>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3</a:t>
            </a:r>
          </a:p>
        </p:txBody>
      </p:sp>
      <p:sp>
        <p:nvSpPr>
          <p:cNvPr id="6" name="Espace réservé du contenu 2">
            <a:extLst>
              <a:ext uri="{FF2B5EF4-FFF2-40B4-BE49-F238E27FC236}">
                <a16:creationId xmlns:a16="http://schemas.microsoft.com/office/drawing/2014/main" id="{721347A9-0B6A-4C45-8529-C4BFABB80F07}"/>
              </a:ext>
            </a:extLst>
          </p:cNvPr>
          <p:cNvSpPr txBox="1">
            <a:spLocks/>
          </p:cNvSpPr>
          <p:nvPr/>
        </p:nvSpPr>
        <p:spPr>
          <a:xfrm>
            <a:off x="2589212" y="623303"/>
            <a:ext cx="8915400" cy="597311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Nous allons désactiver l’authentification par mot de passe pour l’administrateur et configurer des restrictions concernant un groupe d’utilisateurs pour nos développeurs.</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sshd_config</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modifie la ligne suivante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PasswordAuthentication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ajoute une directive pour restreindre les utilisateurs, à  la fin du fichier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Match Group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sftp_restricted</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ForceCommand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internal-sftp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ChrootDirectory</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AllowTCPForwarding</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X11Forwarding no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PasswordAuthentication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yes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redémarre le service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service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restart</a:t>
            </a:r>
            <a:endParaRPr lang="fr-FR" sz="1400" dirty="0">
              <a:latin typeface="Miriam Fixed" panose="020B0509050101010101" pitchFamily="49" charset="-79"/>
              <a:cs typeface="Miriam Fixed" panose="020B0509050101010101" pitchFamily="49" charset="-79"/>
            </a:endParaRPr>
          </a:p>
          <a:p>
            <a:r>
              <a:rPr lang="fr-FR" dirty="0"/>
              <a:t>A présent nous pouvons créer des utilisateurs dev1, dev2, dev3… tant que l’on souhaite, à partir du moment ou ils font partie du groupe </a:t>
            </a:r>
            <a:r>
              <a:rPr lang="fr-FR" dirty="0" err="1"/>
              <a:t>sftp_restricted</a:t>
            </a:r>
            <a:r>
              <a:rPr lang="fr-FR" dirty="0"/>
              <a:t> ils ne pourront rien voir en dehors du dossier </a:t>
            </a:r>
            <a:r>
              <a:rPr lang="fr-FR" dirty="0" err="1"/>
              <a:t>monsite</a:t>
            </a:r>
            <a:r>
              <a:rPr lang="fr-FR" dirty="0"/>
              <a: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modifie les droits sur le fichier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index.php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pour leur permettre de l’éditer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chown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root:www-data</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(important pour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chroot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chmod 775 –R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chmod 755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monsite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(important pour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chroot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lance le script de création d’utilisateurs pour tester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cd ~/Scripts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./add_sftp_restricted_user.sh</a:t>
            </a:r>
          </a:p>
        </p:txBody>
      </p:sp>
    </p:spTree>
    <p:extLst>
      <p:ext uri="{BB962C8B-B14F-4D97-AF65-F5344CB8AC3E}">
        <p14:creationId xmlns:p14="http://schemas.microsoft.com/office/powerpoint/2010/main" val="467017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C0AF888-5A5B-49E3-B06B-7657009DCFFF}"/>
              </a:ext>
            </a:extLst>
          </p:cNvPr>
          <p:cNvSpPr txBox="1"/>
          <p:nvPr/>
        </p:nvSpPr>
        <p:spPr>
          <a:xfrm>
            <a:off x="3034210" y="886962"/>
            <a:ext cx="8612960" cy="1779957"/>
          </a:xfrm>
          <a:prstGeom prst="rect">
            <a:avLst/>
          </a:prstGeom>
          <a:solidFill>
            <a:srgbClr val="008080"/>
          </a:solidFill>
        </p:spPr>
        <p:txBody>
          <a:bodyPr wrap="square" rtlCol="0">
            <a:spAutoFit/>
          </a:bodyPr>
          <a:lstStyle/>
          <a:p>
            <a:endParaRPr lang="fr-FR" dirty="0"/>
          </a:p>
        </p:txBody>
      </p:sp>
      <p:sp>
        <p:nvSpPr>
          <p:cNvPr id="4" name="Espace réservé du contenu 2">
            <a:extLst>
              <a:ext uri="{FF2B5EF4-FFF2-40B4-BE49-F238E27FC236}">
                <a16:creationId xmlns:a16="http://schemas.microsoft.com/office/drawing/2014/main" id="{EA47C97A-28A2-4373-9759-5F1553675482}"/>
              </a:ext>
            </a:extLst>
          </p:cNvPr>
          <p:cNvSpPr txBox="1">
            <a:spLocks/>
          </p:cNvSpPr>
          <p:nvPr/>
        </p:nvSpPr>
        <p:spPr>
          <a:xfrm>
            <a:off x="2589212" y="623304"/>
            <a:ext cx="8915400" cy="357110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Ce script contient ce qui suit</a:t>
            </a:r>
            <a:br>
              <a:rPr lang="fr-FR" dirty="0"/>
            </a:br>
            <a:r>
              <a:rPr lang="fr-FR" sz="1600" dirty="0">
                <a:solidFill>
                  <a:srgbClr val="FFC000"/>
                </a:solidFill>
                <a:highlight>
                  <a:srgbClr val="008080"/>
                </a:highlight>
                <a:latin typeface="Miriam Fixed" panose="020B0509050101010101" pitchFamily="49" charset="-79"/>
                <a:cs typeface="Miriam Fixed" panose="020B0509050101010101" pitchFamily="49" charset="-79"/>
              </a:rPr>
              <a:t>#!/bin/bash</a:t>
            </a:r>
            <a:br>
              <a:rPr lang="fr-FR" sz="1600" dirty="0">
                <a:solidFill>
                  <a:srgbClr val="FFC000"/>
                </a:solidFill>
                <a:highlight>
                  <a:srgbClr val="008080"/>
                </a:highlight>
                <a:latin typeface="Miriam Fixed" panose="020B0509050101010101" pitchFamily="49" charset="-79"/>
                <a:cs typeface="Miriam Fixed" panose="020B0509050101010101" pitchFamily="49" charset="-79"/>
              </a:rPr>
            </a:br>
            <a:r>
              <a:rPr lang="fr-FR" sz="16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echo</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"Nom de l'utilisateur à  créer ?";</a:t>
            </a:r>
            <a:br>
              <a:rPr lang="fr-FR" sz="1600" dirty="0">
                <a:solidFill>
                  <a:srgbClr val="FFC000"/>
                </a:solidFill>
                <a:highlight>
                  <a:srgbClr val="008080"/>
                </a:highlight>
                <a:latin typeface="Miriam Fixed" panose="020B0509050101010101" pitchFamily="49" charset="-79"/>
                <a:cs typeface="Miriam Fixed" panose="020B0509050101010101" pitchFamily="49" charset="-79"/>
              </a:rPr>
            </a:br>
            <a:r>
              <a:rPr lang="fr-FR" sz="16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read</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user;</a:t>
            </a:r>
            <a:br>
              <a:rPr lang="fr-FR" sz="1600" dirty="0">
                <a:solidFill>
                  <a:srgbClr val="FFC000"/>
                </a:solidFill>
                <a:highlight>
                  <a:srgbClr val="008080"/>
                </a:highlight>
                <a:latin typeface="Miriam Fixed" panose="020B0509050101010101" pitchFamily="49" charset="-79"/>
                <a:cs typeface="Miriam Fixed" panose="020B0509050101010101" pitchFamily="49" charset="-79"/>
              </a:rPr>
            </a:b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useradd</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-m -s /bin/false -g </a:t>
            </a: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sftp_restricted</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-G www-data $user;</a:t>
            </a:r>
            <a:br>
              <a:rPr lang="fr-FR" sz="1600" dirty="0">
                <a:solidFill>
                  <a:srgbClr val="FFC000"/>
                </a:solidFill>
                <a:highlight>
                  <a:srgbClr val="008080"/>
                </a:highlight>
                <a:latin typeface="Miriam Fixed" panose="020B0509050101010101" pitchFamily="49" charset="-79"/>
                <a:cs typeface="Miriam Fixed" panose="020B0509050101010101" pitchFamily="49" charset="-79"/>
              </a:rPr>
            </a:b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echo</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"L'utilisateur $user a bien été créé. Son répertoire personnel est /home/$user";</a:t>
            </a:r>
            <a:br>
              <a:rPr lang="fr-FR" sz="1600" dirty="0">
                <a:solidFill>
                  <a:srgbClr val="FFC000"/>
                </a:solidFill>
                <a:highlight>
                  <a:srgbClr val="008080"/>
                </a:highlight>
                <a:latin typeface="Miriam Fixed" panose="020B0509050101010101" pitchFamily="49" charset="-79"/>
                <a:cs typeface="Miriam Fixed" panose="020B0509050101010101" pitchFamily="49" charset="-79"/>
              </a:rPr>
            </a:b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600" dirty="0" err="1">
                <a:solidFill>
                  <a:srgbClr val="FFC000"/>
                </a:solidFill>
                <a:highlight>
                  <a:srgbClr val="008080"/>
                </a:highlight>
                <a:latin typeface="Miriam Fixed" panose="020B0509050101010101" pitchFamily="49" charset="-79"/>
                <a:cs typeface="Miriam Fixed" panose="020B0509050101010101" pitchFamily="49" charset="-79"/>
              </a:rPr>
              <a:t>passwd</a:t>
            </a:r>
            <a:r>
              <a:rPr lang="fr-FR" sz="1600" dirty="0">
                <a:solidFill>
                  <a:srgbClr val="FFC000"/>
                </a:solidFill>
                <a:highlight>
                  <a:srgbClr val="008080"/>
                </a:highlight>
                <a:latin typeface="Miriam Fixed" panose="020B0509050101010101" pitchFamily="49" charset="-79"/>
                <a:cs typeface="Miriam Fixed" panose="020B0509050101010101" pitchFamily="49" charset="-79"/>
              </a:rPr>
              <a:t> $user;</a:t>
            </a:r>
          </a:p>
          <a:p>
            <a:r>
              <a:rPr lang="fr-FR" dirty="0"/>
              <a:t>Nous allons donc tester une connexion via </a:t>
            </a:r>
            <a:r>
              <a:rPr lang="fr-FR" dirty="0" err="1"/>
              <a:t>WinSCP</a:t>
            </a:r>
            <a:r>
              <a:rPr lang="fr-FR" dirty="0"/>
              <a:t> pour vérifier que dev1 est bel et bien confiné dans www/</a:t>
            </a:r>
            <a:r>
              <a:rPr lang="fr-FR" dirty="0" err="1"/>
              <a:t>monsite</a:t>
            </a:r>
            <a:r>
              <a:rPr lang="fr-FR" dirty="0"/>
              <a:t> (attention </a:t>
            </a:r>
            <a:r>
              <a:rPr lang="fr-FR" dirty="0" err="1"/>
              <a:t>monsite</a:t>
            </a:r>
            <a:r>
              <a:rPr lang="fr-FR" dirty="0"/>
              <a:t> doit appartenir à root et être uniquement en r-x pour les autres </a:t>
            </a:r>
            <a:r>
              <a:rPr lang="fr-FR" dirty="0" err="1"/>
              <a:t>users</a:t>
            </a:r>
            <a:r>
              <a:rPr lang="fr-FR" dirty="0"/>
              <a:t>)</a:t>
            </a:r>
            <a:br>
              <a:rPr lang="fr-FR" dirty="0"/>
            </a:b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
        <p:nvSpPr>
          <p:cNvPr id="5" name="ZoneTexte 4">
            <a:extLst>
              <a:ext uri="{FF2B5EF4-FFF2-40B4-BE49-F238E27FC236}">
                <a16:creationId xmlns:a16="http://schemas.microsoft.com/office/drawing/2014/main" id="{1869895F-9EE7-4989-8A01-BE4C56C8EB41}"/>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3</a:t>
            </a:r>
          </a:p>
        </p:txBody>
      </p:sp>
      <p:graphicFrame>
        <p:nvGraphicFramePr>
          <p:cNvPr id="2" name="Objet 1">
            <a:extLst>
              <a:ext uri="{FF2B5EF4-FFF2-40B4-BE49-F238E27FC236}">
                <a16:creationId xmlns:a16="http://schemas.microsoft.com/office/drawing/2014/main" id="{367D77F5-3169-44A2-AE21-59FEDC333B9B}"/>
              </a:ext>
            </a:extLst>
          </p:cNvPr>
          <p:cNvGraphicFramePr>
            <a:graphicFrameLocks noChangeAspect="1"/>
          </p:cNvGraphicFramePr>
          <p:nvPr>
            <p:extLst>
              <p:ext uri="{D42A27DB-BD31-4B8C-83A1-F6EECF244321}">
                <p14:modId xmlns:p14="http://schemas.microsoft.com/office/powerpoint/2010/main" val="1445069819"/>
              </p:ext>
            </p:extLst>
          </p:nvPr>
        </p:nvGraphicFramePr>
        <p:xfrm>
          <a:off x="3034210" y="3697382"/>
          <a:ext cx="5086350" cy="1352550"/>
        </p:xfrm>
        <a:graphic>
          <a:graphicData uri="http://schemas.openxmlformats.org/presentationml/2006/ole">
            <mc:AlternateContent xmlns:mc="http://schemas.openxmlformats.org/markup-compatibility/2006">
              <mc:Choice xmlns:v="urn:schemas-microsoft-com:vml" Requires="v">
                <p:oleObj r:id="rId2" imgW="13523760" imgH="3593520" progId="">
                  <p:embed/>
                </p:oleObj>
              </mc:Choice>
              <mc:Fallback>
                <p:oleObj r:id="rId2" imgW="13523760" imgH="3593520" progId="">
                  <p:embed/>
                  <p:pic>
                    <p:nvPicPr>
                      <p:cNvPr id="0" name=""/>
                      <p:cNvPicPr/>
                      <p:nvPr/>
                    </p:nvPicPr>
                    <p:blipFill>
                      <a:blip r:embed="rId3"/>
                      <a:stretch>
                        <a:fillRect/>
                      </a:stretch>
                    </p:blipFill>
                    <p:spPr>
                      <a:xfrm>
                        <a:off x="3034210" y="3697382"/>
                        <a:ext cx="5086350" cy="1352550"/>
                      </a:xfrm>
                      <a:prstGeom prst="rect">
                        <a:avLst/>
                      </a:prstGeom>
                    </p:spPr>
                  </p:pic>
                </p:oleObj>
              </mc:Fallback>
            </mc:AlternateContent>
          </a:graphicData>
        </a:graphic>
      </p:graphicFrame>
      <p:sp>
        <p:nvSpPr>
          <p:cNvPr id="6" name="Espace réservé du contenu 2">
            <a:extLst>
              <a:ext uri="{FF2B5EF4-FFF2-40B4-BE49-F238E27FC236}">
                <a16:creationId xmlns:a16="http://schemas.microsoft.com/office/drawing/2014/main" id="{BDA0218D-5B38-4797-9D72-991C1EF5C664}"/>
              </a:ext>
            </a:extLst>
          </p:cNvPr>
          <p:cNvSpPr txBox="1">
            <a:spLocks/>
          </p:cNvSpPr>
          <p:nvPr/>
        </p:nvSpPr>
        <p:spPr>
          <a:xfrm>
            <a:off x="2589212" y="5224875"/>
            <a:ext cx="8915400" cy="8347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Dev1 est bel et bien confiné dans </a:t>
            </a:r>
            <a:r>
              <a:rPr lang="fr-FR" dirty="0" err="1"/>
              <a:t>monsite</a:t>
            </a:r>
            <a:r>
              <a:rPr lang="fr-FR" dirty="0"/>
              <a:t>. Il ne peut pas remonter l’arborescence, et ne peut pas ouvrir d’invite de commande.</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18343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4884A3C-B8EC-403B-A420-082F00AC3860}"/>
              </a:ext>
            </a:extLst>
          </p:cNvPr>
          <p:cNvSpPr txBox="1"/>
          <p:nvPr/>
        </p:nvSpPr>
        <p:spPr>
          <a:xfrm>
            <a:off x="3006090" y="5406390"/>
            <a:ext cx="6686550" cy="1005840"/>
          </a:xfrm>
          <a:prstGeom prst="rect">
            <a:avLst/>
          </a:prstGeom>
          <a:solidFill>
            <a:srgbClr val="008080"/>
          </a:solidFill>
        </p:spPr>
        <p:txBody>
          <a:bodyPr wrap="square" rtlCol="0">
            <a:spAutoFit/>
          </a:bodyPr>
          <a:lstStyle/>
          <a:p>
            <a:endParaRPr lang="fr-FR" dirty="0"/>
          </a:p>
        </p:txBody>
      </p:sp>
      <p:sp>
        <p:nvSpPr>
          <p:cNvPr id="5" name="ZoneTexte 4">
            <a:extLst>
              <a:ext uri="{FF2B5EF4-FFF2-40B4-BE49-F238E27FC236}">
                <a16:creationId xmlns:a16="http://schemas.microsoft.com/office/drawing/2014/main" id="{E8F143D0-5F32-4587-858B-28F3F1717EA2}"/>
              </a:ext>
            </a:extLst>
          </p:cNvPr>
          <p:cNvSpPr txBox="1"/>
          <p:nvPr/>
        </p:nvSpPr>
        <p:spPr>
          <a:xfrm>
            <a:off x="3006090" y="2183130"/>
            <a:ext cx="8229600" cy="2171700"/>
          </a:xfrm>
          <a:prstGeom prst="rect">
            <a:avLst/>
          </a:prstGeom>
          <a:solidFill>
            <a:srgbClr val="008080"/>
          </a:solidFill>
        </p:spPr>
        <p:txBody>
          <a:bodyPr wrap="square" rtlCol="0">
            <a:spAutoFit/>
          </a:bodyPr>
          <a:lstStyle/>
          <a:p>
            <a:endParaRPr lang="fr-FR" dirty="0"/>
          </a:p>
        </p:txBody>
      </p:sp>
      <p:sp>
        <p:nvSpPr>
          <p:cNvPr id="2" name="Titre 1">
            <a:extLst>
              <a:ext uri="{FF2B5EF4-FFF2-40B4-BE49-F238E27FC236}">
                <a16:creationId xmlns:a16="http://schemas.microsoft.com/office/drawing/2014/main" id="{4DB32C66-8298-431F-B867-DA2C5C7E777A}"/>
              </a:ext>
            </a:extLst>
          </p:cNvPr>
          <p:cNvSpPr>
            <a:spLocks noGrp="1"/>
          </p:cNvSpPr>
          <p:nvPr>
            <p:ph type="title"/>
          </p:nvPr>
        </p:nvSpPr>
        <p:spPr>
          <a:xfrm>
            <a:off x="2592925" y="624110"/>
            <a:ext cx="8911687" cy="1038435"/>
          </a:xfrm>
        </p:spPr>
        <p:txBody>
          <a:bodyPr>
            <a:normAutofit fontScale="90000"/>
          </a:bodyPr>
          <a:lstStyle/>
          <a:p>
            <a:r>
              <a:rPr lang="fr-FR" dirty="0"/>
              <a:t>Créer une base de données et installer un CMS (ici Wordpress)</a:t>
            </a:r>
            <a:br>
              <a:rPr lang="fr-FR" dirty="0"/>
            </a:br>
            <a:endParaRPr lang="fr-FR" dirty="0"/>
          </a:p>
        </p:txBody>
      </p:sp>
      <p:sp>
        <p:nvSpPr>
          <p:cNvPr id="3" name="Espace réservé du contenu 2">
            <a:extLst>
              <a:ext uri="{FF2B5EF4-FFF2-40B4-BE49-F238E27FC236}">
                <a16:creationId xmlns:a16="http://schemas.microsoft.com/office/drawing/2014/main" id="{A86E0C38-1103-4D35-811D-A42A81D6223E}"/>
              </a:ext>
            </a:extLst>
          </p:cNvPr>
          <p:cNvSpPr>
            <a:spLocks noGrp="1"/>
          </p:cNvSpPr>
          <p:nvPr>
            <p:ph idx="1"/>
          </p:nvPr>
        </p:nvSpPr>
        <p:spPr>
          <a:xfrm>
            <a:off x="2589212" y="1662545"/>
            <a:ext cx="8915400" cy="5047604"/>
          </a:xfrm>
        </p:spPr>
        <p:txBody>
          <a:bodyPr>
            <a:normAutofit lnSpcReduction="10000"/>
          </a:bodyPr>
          <a:lstStyle/>
          <a:p>
            <a:r>
              <a:rPr lang="fr-FR" dirty="0"/>
              <a:t>MySQL : création de notre utilisateur et de sa base de donnée – faisable via PHPMyAdmin</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Via PHPMyAdmin</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apt-get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install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phpmyadmin</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Il n’y a plus qu’à y accéder via localhost/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phpmyadmin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et se laisser guider par l’interface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peut aussi le faire en ligne de commande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mysql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–u root –p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CREATE DATABASE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cesibdd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CREATE USER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dibdd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’@’localhost’ IDENTIFIED BY ‘123456’;</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GRANT ALL PRIVILEGES ON cesibdd.* to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dibdd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’@’localhost’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FLUSH PRIVILEGES;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EXIT;</a:t>
            </a:r>
            <a:endParaRPr lang="fr-FR" sz="1200" dirty="0">
              <a:latin typeface="Miriam Fixed" panose="020B0509050101010101" pitchFamily="49" charset="-79"/>
              <a:cs typeface="Miriam Fixed" panose="020B0509050101010101" pitchFamily="49" charset="-79"/>
            </a:endParaRPr>
          </a:p>
          <a:p>
            <a:r>
              <a:rPr lang="fr-FR" dirty="0"/>
              <a:t>Wordpress : Installation de notre CMS. Maintenant que les accès SSH sont configurés, on peut télécharger Wordpress via wordpress.org sur la machine hôte et la transférer via </a:t>
            </a:r>
            <a:r>
              <a:rPr lang="fr-FR" dirty="0" err="1"/>
              <a:t>WinSCP</a:t>
            </a:r>
            <a:r>
              <a:rPr lang="fr-FR" dirty="0"/>
              <a:t>. On peut aussi la télécharger graphiquement directement depuis </a:t>
            </a:r>
            <a:r>
              <a:rPr lang="fr-FR" dirty="0" err="1"/>
              <a:t>ubuntu</a:t>
            </a:r>
            <a:r>
              <a:rPr lang="fr-FR" dirty="0"/>
              <a: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peut également tout faire en ligne de commande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apt-get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install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wordpress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Ou bien récupérer l’archive, la déplacer et la décompresser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wget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kumimoji="0" lang="fr-FR" altLang="fr-FR" sz="1400"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hlinkClick r:id="rId2">
                  <a:extLst>
                    <a:ext uri="{A12FA001-AC4F-418D-AE19-62706E023703}">
                      <ahyp:hlinkClr xmlns:ahyp="http://schemas.microsoft.com/office/drawing/2018/hyperlinkcolor" val="tx"/>
                    </a:ext>
                  </a:extLst>
                </a:hlinkClick>
              </a:rPr>
              <a:t>https://fr.wordpress.org/wordpress-latest-fr_FR.zip</a:t>
            </a:r>
            <a:br>
              <a:rPr kumimoji="0" lang="fr-FR" altLang="fr-FR" sz="1400"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rPr>
            </a:br>
            <a:r>
              <a:rPr kumimoji="0" lang="fr-FR" altLang="fr-FR" sz="1400"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rPr>
              <a:t>	</a:t>
            </a:r>
            <a:r>
              <a:rPr kumimoji="0" lang="fr-FR" altLang="fr-FR" sz="1400" b="0" i="0" u="none" strike="noStrike" cap="none" normalizeH="0" baseline="0" dirty="0" err="1">
                <a:ln>
                  <a:noFill/>
                </a:ln>
                <a:solidFill>
                  <a:srgbClr val="FFC000"/>
                </a:solidFill>
                <a:effectLst/>
                <a:highlight>
                  <a:srgbClr val="008080"/>
                </a:highlight>
                <a:latin typeface="Miriam Fixed" panose="020B0509050101010101" pitchFamily="49" charset="-79"/>
                <a:cs typeface="Miriam Fixed" panose="020B0509050101010101" pitchFamily="49" charset="-79"/>
              </a:rPr>
              <a:t>sudo</a:t>
            </a:r>
            <a:r>
              <a:rPr kumimoji="0" lang="fr-FR" altLang="fr-FR" sz="1400"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rPr>
              <a:t> </a:t>
            </a:r>
            <a:r>
              <a:rPr kumimoji="0" lang="fr-FR" altLang="fr-FR" sz="1400" b="0" i="0" u="none" strike="noStrike" cap="none" normalizeH="0" baseline="0" dirty="0" err="1">
                <a:ln>
                  <a:noFill/>
                </a:ln>
                <a:solidFill>
                  <a:srgbClr val="FFC000"/>
                </a:solidFill>
                <a:effectLst/>
                <a:highlight>
                  <a:srgbClr val="008080"/>
                </a:highlight>
                <a:latin typeface="Miriam Fixed" panose="020B0509050101010101" pitchFamily="49" charset="-79"/>
                <a:cs typeface="Miriam Fixed" panose="020B0509050101010101" pitchFamily="49" charset="-79"/>
              </a:rPr>
              <a:t>unzip</a:t>
            </a:r>
            <a:r>
              <a:rPr kumimoji="0" lang="fr-FR" altLang="fr-FR" sz="1400"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rPr>
              <a:t> wordpress-latest-fr_FR.zip –d /var/www</a:t>
            </a:r>
          </a:p>
        </p:txBody>
      </p:sp>
      <p:sp>
        <p:nvSpPr>
          <p:cNvPr id="9" name="ZoneTexte 8">
            <a:extLst>
              <a:ext uri="{FF2B5EF4-FFF2-40B4-BE49-F238E27FC236}">
                <a16:creationId xmlns:a16="http://schemas.microsoft.com/office/drawing/2014/main" id="{88330100-4FF5-41F9-90A8-81D3314674FE}"/>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4</a:t>
            </a:r>
          </a:p>
        </p:txBody>
      </p:sp>
    </p:spTree>
    <p:extLst>
      <p:ext uri="{BB962C8B-B14F-4D97-AF65-F5344CB8AC3E}">
        <p14:creationId xmlns:p14="http://schemas.microsoft.com/office/powerpoint/2010/main" val="222116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0B6B543-3F7B-4C3B-9BC9-EEE9C97EFB09}"/>
              </a:ext>
            </a:extLst>
          </p:cNvPr>
          <p:cNvSpPr txBox="1"/>
          <p:nvPr/>
        </p:nvSpPr>
        <p:spPr>
          <a:xfrm>
            <a:off x="2954972" y="1555104"/>
            <a:ext cx="8549640" cy="3496956"/>
          </a:xfrm>
          <a:prstGeom prst="rect">
            <a:avLst/>
          </a:prstGeom>
          <a:solidFill>
            <a:srgbClr val="008080"/>
          </a:solidFill>
        </p:spPr>
        <p:txBody>
          <a:bodyPr wrap="square" rtlCol="0">
            <a:spAutoFit/>
          </a:bodyPr>
          <a:lstStyle/>
          <a:p>
            <a:endParaRPr lang="fr-FR" dirty="0"/>
          </a:p>
        </p:txBody>
      </p:sp>
      <p:sp>
        <p:nvSpPr>
          <p:cNvPr id="7" name="ZoneTexte 6">
            <a:extLst>
              <a:ext uri="{FF2B5EF4-FFF2-40B4-BE49-F238E27FC236}">
                <a16:creationId xmlns:a16="http://schemas.microsoft.com/office/drawing/2014/main" id="{7E3EB74B-079B-4DC4-9FA8-8D6E529270D5}"/>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4</a:t>
            </a:r>
          </a:p>
        </p:txBody>
      </p:sp>
      <p:sp>
        <p:nvSpPr>
          <p:cNvPr id="8" name="Espace réservé du contenu 2">
            <a:extLst>
              <a:ext uri="{FF2B5EF4-FFF2-40B4-BE49-F238E27FC236}">
                <a16:creationId xmlns:a16="http://schemas.microsoft.com/office/drawing/2014/main" id="{FBA20C33-11BA-4201-AD9D-30E3BEADFACE}"/>
              </a:ext>
            </a:extLst>
          </p:cNvPr>
          <p:cNvSpPr>
            <a:spLocks noGrp="1"/>
          </p:cNvSpPr>
          <p:nvPr>
            <p:ph idx="1"/>
          </p:nvPr>
        </p:nvSpPr>
        <p:spPr>
          <a:xfrm>
            <a:off x="2589212" y="709683"/>
            <a:ext cx="8915400" cy="5795749"/>
          </a:xfrm>
        </p:spPr>
        <p:txBody>
          <a:bodyPr>
            <a:normAutofit/>
          </a:bodyPr>
          <a:lstStyle/>
          <a:p>
            <a:r>
              <a:rPr lang="fr-FR" dirty="0"/>
              <a:t>Wordpress est maintenant accessible via localhost/</a:t>
            </a:r>
            <a:r>
              <a:rPr lang="fr-FR" dirty="0" err="1"/>
              <a:t>wordpress</a:t>
            </a:r>
            <a:r>
              <a:rPr lang="fr-FR" dirty="0"/>
              <a:t>. Il va falloir le configurer. On peut se laisser guider par l’interface, ou bien le faire à la main via le terminal.</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Via le terminal on va aller cherche le fichier de configuration de WP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wordpress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-config-</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sample.php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modifie les constantes définies comme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‘DB_NAME’,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cesibdd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‘DB_USER’,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dibdd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‘DB_PASSWORD’, ‘123456’);</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‘DB_HOST’, ‘localhost’);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peut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directemement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mettre l’adresse à la place de localhost étant donné que l’on a configuré nos hosts plus tôt. Si on a laissé localhost ici il faudra aller modifier les entrées correspondantes dans la table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wp_options</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en ligne de commande ou via PHPMyAdmin</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‘DB_CHARSET’, ‘utf8’);</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define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‘DB_COLLATE’, ‘’);</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enregistre le fichier avant de le renommer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mv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-config-</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sample.php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wp-config.php</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412613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0A210-E194-4B31-B4EC-AA3FDBEDF2D7}"/>
              </a:ext>
            </a:extLst>
          </p:cNvPr>
          <p:cNvSpPr>
            <a:spLocks noGrp="1"/>
          </p:cNvSpPr>
          <p:nvPr>
            <p:ph type="title"/>
          </p:nvPr>
        </p:nvSpPr>
        <p:spPr>
          <a:xfrm>
            <a:off x="2592925" y="624110"/>
            <a:ext cx="8911687" cy="717920"/>
          </a:xfrm>
        </p:spPr>
        <p:txBody>
          <a:bodyPr/>
          <a:lstStyle/>
          <a:p>
            <a:r>
              <a:rPr lang="fr-FR" dirty="0"/>
              <a:t>Reformulation du besoin</a:t>
            </a:r>
          </a:p>
        </p:txBody>
      </p:sp>
      <p:sp>
        <p:nvSpPr>
          <p:cNvPr id="3" name="Espace réservé du contenu 2">
            <a:extLst>
              <a:ext uri="{FF2B5EF4-FFF2-40B4-BE49-F238E27FC236}">
                <a16:creationId xmlns:a16="http://schemas.microsoft.com/office/drawing/2014/main" id="{A202E2A7-B791-4D39-AB1B-C1E96D06DA32}"/>
              </a:ext>
            </a:extLst>
          </p:cNvPr>
          <p:cNvSpPr>
            <a:spLocks noGrp="1"/>
          </p:cNvSpPr>
          <p:nvPr>
            <p:ph idx="1"/>
          </p:nvPr>
        </p:nvSpPr>
        <p:spPr>
          <a:xfrm>
            <a:off x="2589212" y="1392072"/>
            <a:ext cx="8915400" cy="4519150"/>
          </a:xfrm>
        </p:spPr>
        <p:txBody>
          <a:bodyPr/>
          <a:lstStyle/>
          <a:p>
            <a:r>
              <a:rPr lang="fr-FR" dirty="0"/>
              <a:t>Notre client, ici le CESI, a besoin d’une infrastructure réseau comprenant un serveur de </a:t>
            </a:r>
            <a:r>
              <a:rPr lang="fr-FR" dirty="0" err="1"/>
              <a:t>pré-production</a:t>
            </a:r>
            <a:r>
              <a:rPr lang="fr-FR" dirty="0"/>
              <a:t> ainsi qu’un serveur de production. Il a besoin d’un CMS que nous choisirons pour représenter son activité, et voudrait également un espace personnel pour chacun de ses collaborateurs et développeurs leur permettant de personnaliser leurs pages web et de les rendre accessibles au public.</a:t>
            </a:r>
          </a:p>
        </p:txBody>
      </p:sp>
      <p:sp>
        <p:nvSpPr>
          <p:cNvPr id="5" name="ZoneTexte 4">
            <a:extLst>
              <a:ext uri="{FF2B5EF4-FFF2-40B4-BE49-F238E27FC236}">
                <a16:creationId xmlns:a16="http://schemas.microsoft.com/office/drawing/2014/main" id="{B14897F5-948E-494A-8BB5-2BED136E77B8}"/>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0</a:t>
            </a:r>
          </a:p>
        </p:txBody>
      </p:sp>
    </p:spTree>
    <p:extLst>
      <p:ext uri="{BB962C8B-B14F-4D97-AF65-F5344CB8AC3E}">
        <p14:creationId xmlns:p14="http://schemas.microsoft.com/office/powerpoint/2010/main" val="343917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018E273A-E6BF-45C8-8581-ADDC5A2D458A}"/>
              </a:ext>
            </a:extLst>
          </p:cNvPr>
          <p:cNvSpPr txBox="1"/>
          <p:nvPr/>
        </p:nvSpPr>
        <p:spPr>
          <a:xfrm>
            <a:off x="2966402" y="1555104"/>
            <a:ext cx="8303578" cy="4137036"/>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8EAEF506-615B-4292-9C68-A489E7CBCFAB}"/>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4</a:t>
            </a:r>
          </a:p>
        </p:txBody>
      </p:sp>
      <p:sp>
        <p:nvSpPr>
          <p:cNvPr id="5" name="Espace réservé du contenu 2">
            <a:extLst>
              <a:ext uri="{FF2B5EF4-FFF2-40B4-BE49-F238E27FC236}">
                <a16:creationId xmlns:a16="http://schemas.microsoft.com/office/drawing/2014/main" id="{74D3B693-0854-4E98-BFFC-8D0481A4C8F8}"/>
              </a:ext>
            </a:extLst>
          </p:cNvPr>
          <p:cNvSpPr>
            <a:spLocks noGrp="1"/>
          </p:cNvSpPr>
          <p:nvPr>
            <p:ph idx="1"/>
          </p:nvPr>
        </p:nvSpPr>
        <p:spPr>
          <a:xfrm>
            <a:off x="2589212" y="709683"/>
            <a:ext cx="8915400" cy="5795749"/>
          </a:xfrm>
        </p:spPr>
        <p:txBody>
          <a:bodyPr>
            <a:normAutofit/>
          </a:bodyPr>
          <a:lstStyle/>
          <a:p>
            <a:r>
              <a:rPr lang="fr-FR" dirty="0"/>
              <a:t>Wordpress est désormais accessible en local, nous allons lui créer un VHOST pour pouvoir y accéder depuis l’extérieur via le nom que nous lui avons attribué au début de l’exercice.</a:t>
            </a:r>
            <a:br>
              <a:rPr lang="fr-FR" dirty="0"/>
            </a:br>
            <a:r>
              <a:rPr lang="fr-FR" sz="1400" dirty="0">
                <a:highlight>
                  <a:srgbClr val="008080"/>
                </a:highlight>
                <a:latin typeface="Miriam Fixed" panose="020B0509050101010101" pitchFamily="49" charset="-79"/>
                <a:cs typeface="Miriam Fixed" panose="020B0509050101010101" pitchFamily="49" charset="-79"/>
              </a:rPr>
              <a:t>	</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/apache2/sites-</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available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developper.preprod.cesi.io.conf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inscrit dans ce fichier ce qui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VirtualHost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*:80&gt;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ServerName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www.developper.preprod.cesi.io</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ServerAdmin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webmaster@localhost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DocumentRoot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wordpress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 /var/www/</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wordpress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AllowOverride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all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Options Indexes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FollowSymLinks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Require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all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granted</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/var/log/apache2/error.developper.preprod.cesi.io.log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CustomLog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/var/log/apache2/access.developper.preprod.cesi.io.log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combined</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VirtualHost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enregistre le fichier puis on active le site avant de recharger la configuration apache</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a2ensite développer.preprod.cesi.io</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systemctl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reload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apache2</a:t>
            </a:r>
          </a:p>
          <a:p>
            <a:r>
              <a:rPr lang="fr-FR" dirty="0"/>
              <a:t>Wordpress est désormais accessible depuis notre machine hôte via le nom que nous lui avions prévu au début de l’exercice</a:t>
            </a:r>
            <a:endParaRPr kumimoji="0" lang="fr-FR" altLang="fr-FR" b="0" i="0" u="none" strike="noStrike" cap="none" normalizeH="0" baseline="0" dirty="0">
              <a:ln>
                <a:noFill/>
              </a:ln>
              <a:solidFill>
                <a:srgbClr val="FFC000"/>
              </a:solidFill>
              <a:effectLst/>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9961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a:extLst>
              <a:ext uri="{FF2B5EF4-FFF2-40B4-BE49-F238E27FC236}">
                <a16:creationId xmlns:a16="http://schemas.microsoft.com/office/drawing/2014/main" id="{C46D1EB6-0FE9-4804-908D-ABB079C9EF09}"/>
              </a:ext>
            </a:extLst>
          </p:cNvPr>
          <p:cNvGraphicFramePr>
            <a:graphicFrameLocks noChangeAspect="1"/>
          </p:cNvGraphicFramePr>
          <p:nvPr>
            <p:extLst>
              <p:ext uri="{D42A27DB-BD31-4B8C-83A1-F6EECF244321}">
                <p14:modId xmlns:p14="http://schemas.microsoft.com/office/powerpoint/2010/main" val="1258561068"/>
              </p:ext>
            </p:extLst>
          </p:nvPr>
        </p:nvGraphicFramePr>
        <p:xfrm>
          <a:off x="2577910" y="709684"/>
          <a:ext cx="8128000" cy="4664075"/>
        </p:xfrm>
        <a:graphic>
          <a:graphicData uri="http://schemas.openxmlformats.org/presentationml/2006/ole">
            <mc:AlternateContent xmlns:mc="http://schemas.openxmlformats.org/markup-compatibility/2006">
              <mc:Choice xmlns:v="urn:schemas-microsoft-com:vml" Requires="v">
                <p:oleObj r:id="rId2" imgW="41142600" imgH="23580720" progId="">
                  <p:embed/>
                </p:oleObj>
              </mc:Choice>
              <mc:Fallback>
                <p:oleObj r:id="rId2" imgW="41142600" imgH="23580720" progId="">
                  <p:embed/>
                  <p:pic>
                    <p:nvPicPr>
                      <p:cNvPr id="0" name=""/>
                      <p:cNvPicPr/>
                      <p:nvPr/>
                    </p:nvPicPr>
                    <p:blipFill>
                      <a:blip r:embed="rId3"/>
                      <a:stretch>
                        <a:fillRect/>
                      </a:stretch>
                    </p:blipFill>
                    <p:spPr>
                      <a:xfrm>
                        <a:off x="2577910" y="709684"/>
                        <a:ext cx="8128000" cy="4664075"/>
                      </a:xfrm>
                      <a:prstGeom prst="rect">
                        <a:avLst/>
                      </a:prstGeom>
                    </p:spPr>
                  </p:pic>
                </p:oleObj>
              </mc:Fallback>
            </mc:AlternateContent>
          </a:graphicData>
        </a:graphic>
      </p:graphicFrame>
      <p:sp>
        <p:nvSpPr>
          <p:cNvPr id="5" name="ZoneTexte 4">
            <a:extLst>
              <a:ext uri="{FF2B5EF4-FFF2-40B4-BE49-F238E27FC236}">
                <a16:creationId xmlns:a16="http://schemas.microsoft.com/office/drawing/2014/main" id="{2C039297-3BE9-455A-A417-0007D458477D}"/>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4</a:t>
            </a:r>
          </a:p>
        </p:txBody>
      </p:sp>
      <p:sp>
        <p:nvSpPr>
          <p:cNvPr id="6" name="Espace réservé du contenu 2">
            <a:extLst>
              <a:ext uri="{FF2B5EF4-FFF2-40B4-BE49-F238E27FC236}">
                <a16:creationId xmlns:a16="http://schemas.microsoft.com/office/drawing/2014/main" id="{AC9BEE2B-38E2-4B39-A18C-4285B5B4DA05}"/>
              </a:ext>
            </a:extLst>
          </p:cNvPr>
          <p:cNvSpPr txBox="1">
            <a:spLocks/>
          </p:cNvSpPr>
          <p:nvPr/>
        </p:nvSpPr>
        <p:spPr>
          <a:xfrm>
            <a:off x="2589212" y="5522794"/>
            <a:ext cx="8915400" cy="8825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Voici le panneau d’administration de notre Wordpress. Nous allons pouvoir nous en servir pour modifier les thèmes ou ajouter toute sorte de contenu.</a:t>
            </a:r>
          </a:p>
        </p:txBody>
      </p:sp>
    </p:spTree>
    <p:extLst>
      <p:ext uri="{BB962C8B-B14F-4D97-AF65-F5344CB8AC3E}">
        <p14:creationId xmlns:p14="http://schemas.microsoft.com/office/powerpoint/2010/main" val="16291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B12971B-F86C-4F54-88DE-1AA844883670}"/>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4</a:t>
            </a:r>
          </a:p>
        </p:txBody>
      </p:sp>
      <p:graphicFrame>
        <p:nvGraphicFramePr>
          <p:cNvPr id="6" name="Objet 5">
            <a:extLst>
              <a:ext uri="{FF2B5EF4-FFF2-40B4-BE49-F238E27FC236}">
                <a16:creationId xmlns:a16="http://schemas.microsoft.com/office/drawing/2014/main" id="{E83A0EF0-86BC-4CA2-AFF4-F7643D4520A9}"/>
              </a:ext>
            </a:extLst>
          </p:cNvPr>
          <p:cNvGraphicFramePr>
            <a:graphicFrameLocks noChangeAspect="1"/>
          </p:cNvGraphicFramePr>
          <p:nvPr>
            <p:extLst>
              <p:ext uri="{D42A27DB-BD31-4B8C-83A1-F6EECF244321}">
                <p14:modId xmlns:p14="http://schemas.microsoft.com/office/powerpoint/2010/main" val="3776460940"/>
              </p:ext>
            </p:extLst>
          </p:nvPr>
        </p:nvGraphicFramePr>
        <p:xfrm>
          <a:off x="2518770" y="709684"/>
          <a:ext cx="8128000" cy="5219700"/>
        </p:xfrm>
        <a:graphic>
          <a:graphicData uri="http://schemas.openxmlformats.org/presentationml/2006/ole">
            <mc:AlternateContent xmlns:mc="http://schemas.openxmlformats.org/markup-compatibility/2006">
              <mc:Choice xmlns:v="urn:schemas-microsoft-com:vml" Requires="v">
                <p:oleObj r:id="rId2" imgW="41142600" imgH="26387280" progId="">
                  <p:embed/>
                </p:oleObj>
              </mc:Choice>
              <mc:Fallback>
                <p:oleObj r:id="rId2" imgW="41142600" imgH="26387280" progId="">
                  <p:embed/>
                  <p:pic>
                    <p:nvPicPr>
                      <p:cNvPr id="0" name=""/>
                      <p:cNvPicPr/>
                      <p:nvPr/>
                    </p:nvPicPr>
                    <p:blipFill>
                      <a:blip r:embed="rId3"/>
                      <a:stretch>
                        <a:fillRect/>
                      </a:stretch>
                    </p:blipFill>
                    <p:spPr>
                      <a:xfrm>
                        <a:off x="2518770" y="709684"/>
                        <a:ext cx="8128000" cy="5219700"/>
                      </a:xfrm>
                      <a:prstGeom prst="rect">
                        <a:avLst/>
                      </a:prstGeom>
                    </p:spPr>
                  </p:pic>
                </p:oleObj>
              </mc:Fallback>
            </mc:AlternateContent>
          </a:graphicData>
        </a:graphic>
      </p:graphicFrame>
    </p:spTree>
    <p:extLst>
      <p:ext uri="{BB962C8B-B14F-4D97-AF65-F5344CB8AC3E}">
        <p14:creationId xmlns:p14="http://schemas.microsoft.com/office/powerpoint/2010/main" val="425988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1690A3-6131-4360-95EE-C7A900962751}"/>
              </a:ext>
            </a:extLst>
          </p:cNvPr>
          <p:cNvSpPr txBox="1"/>
          <p:nvPr/>
        </p:nvSpPr>
        <p:spPr>
          <a:xfrm>
            <a:off x="2977832" y="3770364"/>
            <a:ext cx="8526780" cy="2824746"/>
          </a:xfrm>
          <a:prstGeom prst="rect">
            <a:avLst/>
          </a:prstGeom>
          <a:solidFill>
            <a:srgbClr val="008080"/>
          </a:solidFill>
        </p:spPr>
        <p:txBody>
          <a:bodyPr wrap="square" rtlCol="0">
            <a:spAutoFit/>
          </a:bodyPr>
          <a:lstStyle/>
          <a:p>
            <a:endParaRPr lang="fr-FR" dirty="0"/>
          </a:p>
        </p:txBody>
      </p:sp>
      <p:sp>
        <p:nvSpPr>
          <p:cNvPr id="6" name="ZoneTexte 5">
            <a:extLst>
              <a:ext uri="{FF2B5EF4-FFF2-40B4-BE49-F238E27FC236}">
                <a16:creationId xmlns:a16="http://schemas.microsoft.com/office/drawing/2014/main" id="{57B4C50A-7E99-43D4-AB3B-5C7A5BA8E0B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5</a:t>
            </a:r>
          </a:p>
        </p:txBody>
      </p:sp>
      <p:sp>
        <p:nvSpPr>
          <p:cNvPr id="10" name="Espace réservé du contenu 2">
            <a:extLst>
              <a:ext uri="{FF2B5EF4-FFF2-40B4-BE49-F238E27FC236}">
                <a16:creationId xmlns:a16="http://schemas.microsoft.com/office/drawing/2014/main" id="{EA46588C-DBF6-462F-BFB4-EA7DA1FCBCDD}"/>
              </a:ext>
            </a:extLst>
          </p:cNvPr>
          <p:cNvSpPr>
            <a:spLocks noGrp="1"/>
          </p:cNvSpPr>
          <p:nvPr>
            <p:ph idx="1"/>
          </p:nvPr>
        </p:nvSpPr>
        <p:spPr>
          <a:xfrm>
            <a:off x="2589212" y="1278341"/>
            <a:ext cx="8915400" cy="5454556"/>
          </a:xfrm>
        </p:spPr>
        <p:txBody>
          <a:bodyPr>
            <a:normAutofit/>
          </a:bodyPr>
          <a:lstStyle/>
          <a:p>
            <a:r>
              <a:rPr lang="fr-FR" dirty="0"/>
              <a:t>Nous allons pouvoir lancer notre script pour créer autant d’utilisateurs que nous le voulons. Chaque utilisateur pourra accéder à son espace personnel de développement ~/</a:t>
            </a:r>
            <a:r>
              <a:rPr lang="fr-FR" dirty="0" err="1"/>
              <a:t>public_html</a:t>
            </a:r>
            <a:r>
              <a:rPr lang="fr-FR" dirty="0"/>
              <a:t> dans lequel il pourra modifier son site web et ajouter des pages. Il existe plusieurs méthodes pour arriver à ce résultat, la plus simple étant l’utilisation du module </a:t>
            </a:r>
            <a:r>
              <a:rPr lang="fr-FR" dirty="0" err="1"/>
              <a:t>userdir</a:t>
            </a:r>
            <a:r>
              <a:rPr lang="fr-FR" dirty="0"/>
              <a:t> d’apache qui rend accessible les dossiers </a:t>
            </a:r>
            <a:r>
              <a:rPr lang="fr-FR" dirty="0" err="1"/>
              <a:t>public_html</a:t>
            </a:r>
            <a:r>
              <a:rPr lang="fr-FR" dirty="0"/>
              <a:t> via l’</a:t>
            </a:r>
            <a:r>
              <a:rPr lang="fr-FR" dirty="0" err="1"/>
              <a:t>adress</a:t>
            </a:r>
            <a:r>
              <a:rPr lang="fr-FR" dirty="0"/>
              <a:t> </a:t>
            </a:r>
            <a:r>
              <a:rPr lang="fr-FR" dirty="0" err="1"/>
              <a:t>domaine.ext</a:t>
            </a:r>
            <a:r>
              <a:rPr lang="fr-FR" dirty="0"/>
              <a:t>/~user/. Ce module est activé et fonctionnel sur notre serveur. Nous allons cependant développer une méthode légèrement différente dans le script qui va suivre.</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active le module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userdir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a2enmod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userdir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configure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pour qu’il ait le droit d’interpréter les fichiers en dehors de www</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Il suffira de commenter les dernières lignes du fichier config de php7 - &lt;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ifModule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&gt; &lt;/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ifModule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&gt; - comme indiqué à l’intérieur de ce dernier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/apache2/mods-</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available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/php7.4.conf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Nous pouvons aussi utiliser des liens symboliques ou créer des points de montages permettant de lier le dossier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public_html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de chaque user à un dossier user dans www. Nous allons détailler cette méthode dans le script d’automatisation qui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Avant toute chose nous allons ajouter une directive dans la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sshd_config</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
        <p:nvSpPr>
          <p:cNvPr id="11" name="Titre 1">
            <a:extLst>
              <a:ext uri="{FF2B5EF4-FFF2-40B4-BE49-F238E27FC236}">
                <a16:creationId xmlns:a16="http://schemas.microsoft.com/office/drawing/2014/main" id="{C6E07FA6-D606-4252-92B4-FA6114685FCE}"/>
              </a:ext>
            </a:extLst>
          </p:cNvPr>
          <p:cNvSpPr>
            <a:spLocks noGrp="1"/>
          </p:cNvSpPr>
          <p:nvPr>
            <p:ph type="title"/>
          </p:nvPr>
        </p:nvSpPr>
        <p:spPr>
          <a:xfrm>
            <a:off x="2592925" y="624110"/>
            <a:ext cx="8911687" cy="608794"/>
          </a:xfrm>
        </p:spPr>
        <p:txBody>
          <a:bodyPr>
            <a:normAutofit/>
          </a:bodyPr>
          <a:lstStyle/>
          <a:p>
            <a:r>
              <a:rPr lang="fr-FR" sz="3200" dirty="0"/>
              <a:t>Automatisation de la création d’utilisateurs</a:t>
            </a:r>
          </a:p>
        </p:txBody>
      </p:sp>
    </p:spTree>
    <p:extLst>
      <p:ext uri="{BB962C8B-B14F-4D97-AF65-F5344CB8AC3E}">
        <p14:creationId xmlns:p14="http://schemas.microsoft.com/office/powerpoint/2010/main" val="196627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50FABD9-8530-49DF-9708-1DEA5DE92316}"/>
              </a:ext>
            </a:extLst>
          </p:cNvPr>
          <p:cNvSpPr txBox="1"/>
          <p:nvPr/>
        </p:nvSpPr>
        <p:spPr>
          <a:xfrm>
            <a:off x="2989262" y="6035040"/>
            <a:ext cx="3594418" cy="552279"/>
          </a:xfrm>
          <a:prstGeom prst="rect">
            <a:avLst/>
          </a:prstGeom>
          <a:solidFill>
            <a:srgbClr val="008080"/>
          </a:solidFill>
        </p:spPr>
        <p:txBody>
          <a:bodyPr wrap="square" rtlCol="0">
            <a:spAutoFit/>
          </a:bodyPr>
          <a:lstStyle/>
          <a:p>
            <a:endParaRPr lang="fr-FR" dirty="0"/>
          </a:p>
        </p:txBody>
      </p:sp>
      <p:sp>
        <p:nvSpPr>
          <p:cNvPr id="5" name="ZoneTexte 4">
            <a:extLst>
              <a:ext uri="{FF2B5EF4-FFF2-40B4-BE49-F238E27FC236}">
                <a16:creationId xmlns:a16="http://schemas.microsoft.com/office/drawing/2014/main" id="{9899F516-7C99-4C47-8400-5CEA4831DACE}"/>
              </a:ext>
            </a:extLst>
          </p:cNvPr>
          <p:cNvSpPr txBox="1"/>
          <p:nvPr/>
        </p:nvSpPr>
        <p:spPr>
          <a:xfrm>
            <a:off x="2989262" y="1605174"/>
            <a:ext cx="8120698" cy="3001116"/>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1766F9CB-59F4-43AA-9363-1258BC01369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5</a:t>
            </a:r>
          </a:p>
        </p:txBody>
      </p:sp>
      <p:sp>
        <p:nvSpPr>
          <p:cNvPr id="6" name="Espace réservé du contenu 2">
            <a:extLst>
              <a:ext uri="{FF2B5EF4-FFF2-40B4-BE49-F238E27FC236}">
                <a16:creationId xmlns:a16="http://schemas.microsoft.com/office/drawing/2014/main" id="{68AC2935-9EA3-4D15-A7C9-F99F126373B3}"/>
              </a:ext>
            </a:extLst>
          </p:cNvPr>
          <p:cNvSpPr>
            <a:spLocks noGrp="1"/>
          </p:cNvSpPr>
          <p:nvPr>
            <p:ph idx="1"/>
          </p:nvPr>
        </p:nvSpPr>
        <p:spPr>
          <a:xfrm>
            <a:off x="2589212" y="727936"/>
            <a:ext cx="8915400" cy="5859383"/>
          </a:xfrm>
        </p:spPr>
        <p:txBody>
          <a:bodyPr>
            <a:normAutofit lnSpcReduction="10000"/>
          </a:bodyPr>
          <a:lstStyle/>
          <a:p>
            <a:pPr marL="0" indent="0">
              <a:buNone/>
            </a:pPr>
            <a:r>
              <a:rPr lang="fr-FR" u="sng" dirty="0"/>
              <a:t>1</a:t>
            </a:r>
            <a:r>
              <a:rPr lang="fr-FR" u="sng" baseline="30000" dirty="0"/>
              <a:t>ère</a:t>
            </a:r>
            <a:r>
              <a:rPr lang="fr-FR" u="sng" dirty="0"/>
              <a:t> méthode :</a:t>
            </a:r>
          </a:p>
          <a:p>
            <a:r>
              <a:rPr lang="fr-FR" dirty="0"/>
              <a:t>Nous allons commencer par restreindre les potentiels nouveaux utilisateurs en ajoutant une directive de groupe a </a:t>
            </a:r>
            <a:r>
              <a:rPr lang="fr-FR" dirty="0" err="1"/>
              <a:t>sshd_config</a:t>
            </a:r>
            <a:r>
              <a:rPr lang="fr-FR" dirty="0"/>
              <a:t> comme précédemment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sshd_config</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ajoute une directive pour restreindre les utilisateurs, à  la fin du fichier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Match Group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sftp_user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ForceCommand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internal-sftp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ChrootDirectory</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/home/%u</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AllowTCPForwarding</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X11Forwarding no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PasswordAuthentication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yes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redémarre le service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service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restart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Et on créé le groupe qui servira a restreindre les utilisateurs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groupadd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sftp_user</a:t>
            </a:r>
            <a:endParaRPr lang="fr-FR" sz="1400" dirty="0">
              <a:latin typeface="Miriam Fixed" panose="020B0509050101010101" pitchFamily="49" charset="-79"/>
              <a:cs typeface="Miriam Fixed" panose="020B0509050101010101" pitchFamily="49" charset="-79"/>
            </a:endParaRPr>
          </a:p>
          <a:p>
            <a:r>
              <a:rPr lang="fr-FR" dirty="0"/>
              <a:t>Nous sommes maintenant prêts à exécuter notre script de création d’utilisateur</a:t>
            </a:r>
            <a:br>
              <a:rPr lang="fr-FR" dirty="0"/>
            </a:br>
            <a:r>
              <a:rPr lang="fr-FR" dirty="0"/>
              <a:t>Nous allons commencer par restreindre les potentiels nouveaux utilisateurs en ajoutant une directive de groupe à </a:t>
            </a:r>
            <a:r>
              <a:rPr lang="fr-FR" dirty="0" err="1"/>
              <a:t>sshd_config</a:t>
            </a:r>
            <a:r>
              <a:rPr lang="fr-FR" dirty="0"/>
              <a:t> comme précédemment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~/Scripts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add_sftp_user_website.ssh</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132422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B52007F-DF8D-4EBF-95B1-A72992204E11}"/>
              </a:ext>
            </a:extLst>
          </p:cNvPr>
          <p:cNvSpPr txBox="1"/>
          <p:nvPr/>
        </p:nvSpPr>
        <p:spPr>
          <a:xfrm>
            <a:off x="2589212" y="709684"/>
            <a:ext cx="8915400" cy="5851136"/>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B529A61F-C9FC-42E7-B16E-9C35A2882BBF}"/>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5</a:t>
            </a:r>
          </a:p>
        </p:txBody>
      </p:sp>
      <p:sp>
        <p:nvSpPr>
          <p:cNvPr id="5" name="Espace réservé du contenu 2">
            <a:extLst>
              <a:ext uri="{FF2B5EF4-FFF2-40B4-BE49-F238E27FC236}">
                <a16:creationId xmlns:a16="http://schemas.microsoft.com/office/drawing/2014/main" id="{7FC23BBE-19EB-45CD-9321-0B2D2340219E}"/>
              </a:ext>
            </a:extLst>
          </p:cNvPr>
          <p:cNvSpPr>
            <a:spLocks noGrp="1"/>
          </p:cNvSpPr>
          <p:nvPr>
            <p:ph idx="1"/>
          </p:nvPr>
        </p:nvSpPr>
        <p:spPr>
          <a:xfrm>
            <a:off x="2589212" y="709684"/>
            <a:ext cx="8915400" cy="6064155"/>
          </a:xfrm>
        </p:spPr>
        <p:txBody>
          <a:bodyPr>
            <a:noAutofit/>
          </a:bodyPr>
          <a:lstStyle/>
          <a:p>
            <a:pPr marL="0" indent="0">
              <a:buNone/>
            </a:pP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#!/bin/bash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#bien penser a lancer le script en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#penser également a créer le groupe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sftp_user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en amont et a ajouter la restriction dans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sshd_config</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#démarrage du script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"Définissez le nom du nouvel utilisateur :« </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read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user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#variable de test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user_test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grep</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$user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etc</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passwd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#vérification = si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user_test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vide, user n'existe pas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if [ -z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user_test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then</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#création user et dossiers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groupadd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$user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useradd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-m -d /home/$user -g $user -G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sftp_user,users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-s /bin/false $user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passwd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mkdir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/home/$user/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php</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'Voici la page d\'accueil du site de $user.' ?&gt;" &gt; /home/$use	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index.php</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chown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www-data:$user -R /home/$user/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775 -R /home/$user/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mkdir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/home/$user/logs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créé le dossier user dans /var/www et on le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bind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au dossier /home/$user/pu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blic_html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mkdir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chown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www-data:$user /var/www/$user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775 /var/www/$user</a:t>
            </a:r>
          </a:p>
        </p:txBody>
      </p:sp>
    </p:spTree>
    <p:extLst>
      <p:ext uri="{BB962C8B-B14F-4D97-AF65-F5344CB8AC3E}">
        <p14:creationId xmlns:p14="http://schemas.microsoft.com/office/powerpoint/2010/main" val="384430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851EB31-8CBE-4B73-9029-761D29F740FE}"/>
              </a:ext>
            </a:extLst>
          </p:cNvPr>
          <p:cNvSpPr txBox="1"/>
          <p:nvPr/>
        </p:nvSpPr>
        <p:spPr>
          <a:xfrm>
            <a:off x="2589212" y="709684"/>
            <a:ext cx="8915400" cy="5851136"/>
          </a:xfrm>
          <a:prstGeom prst="rect">
            <a:avLst/>
          </a:prstGeom>
          <a:solidFill>
            <a:srgbClr val="008080"/>
          </a:solidFill>
        </p:spPr>
        <p:txBody>
          <a:bodyPr wrap="square" rtlCol="0">
            <a:spAutoFit/>
          </a:bodyPr>
          <a:lstStyle/>
          <a:p>
            <a:endParaRPr lang="fr-FR" dirty="0"/>
          </a:p>
        </p:txBody>
      </p:sp>
      <p:sp>
        <p:nvSpPr>
          <p:cNvPr id="3" name="Espace réservé du contenu 2">
            <a:extLst>
              <a:ext uri="{FF2B5EF4-FFF2-40B4-BE49-F238E27FC236}">
                <a16:creationId xmlns:a16="http://schemas.microsoft.com/office/drawing/2014/main" id="{A8C1BD93-0BE1-476F-A27E-E2CA00824713}"/>
              </a:ext>
            </a:extLst>
          </p:cNvPr>
          <p:cNvSpPr>
            <a:spLocks noGrp="1"/>
          </p:cNvSpPr>
          <p:nvPr>
            <p:ph idx="1"/>
          </p:nvPr>
        </p:nvSpPr>
        <p:spPr>
          <a:xfrm>
            <a:off x="2589212" y="709684"/>
            <a:ext cx="8915400" cy="5995915"/>
          </a:xfrm>
        </p:spPr>
        <p:txBody>
          <a:bodyPr>
            <a:noAutofit/>
          </a:bodyPr>
          <a:lstStyle/>
          <a:p>
            <a:pPr marL="0" indent="0">
              <a:buNone/>
            </a:pP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#point de montage pour dossier 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mount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-B /home/$user/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#automatisation du montage au démarrage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"//home/$user/</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public_html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//var/www/$user none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bind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&gt;&gt;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etc</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fstab</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#restrictions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sftp</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chown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root:$user /home/$user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755 /home/$user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chown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root:root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/home/$user/logs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700 /home/$user/logs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#création du log user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jour=$(date +%d/%m/%Y)</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heure=$(date +%H:%M:%S)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"$jour - $heure - L'utilisateur $user, son répertoire personnel ainsi que son site web ont bien été créés." &gt; /home/$user/logs/$user.log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"$jour - $heure - L'utilisateur $user, son répertoire personnel ainsi que son site web ont bien été créés." &gt;&gt; /home/</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lucas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/logs/created_users.log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tail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/home/$user/logs/$user.log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exit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else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echo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"L'utilisateur $user existe déjà. Veuillez relancer le script et essayer un nom différent"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exit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fi</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exit</a:t>
            </a:r>
            <a:endParaRPr lang="fr-FR" sz="1400" dirty="0"/>
          </a:p>
        </p:txBody>
      </p:sp>
      <p:sp>
        <p:nvSpPr>
          <p:cNvPr id="4" name="ZoneTexte 3">
            <a:extLst>
              <a:ext uri="{FF2B5EF4-FFF2-40B4-BE49-F238E27FC236}">
                <a16:creationId xmlns:a16="http://schemas.microsoft.com/office/drawing/2014/main" id="{1B288766-E422-4B85-A68D-2016E8519CEC}"/>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5</a:t>
            </a:r>
          </a:p>
        </p:txBody>
      </p:sp>
    </p:spTree>
    <p:extLst>
      <p:ext uri="{BB962C8B-B14F-4D97-AF65-F5344CB8AC3E}">
        <p14:creationId xmlns:p14="http://schemas.microsoft.com/office/powerpoint/2010/main" val="45158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6BD7592-C5FD-4B52-8651-92721825758A}"/>
              </a:ext>
            </a:extLst>
          </p:cNvPr>
          <p:cNvSpPr>
            <a:spLocks noGrp="1"/>
          </p:cNvSpPr>
          <p:nvPr>
            <p:ph idx="1"/>
          </p:nvPr>
        </p:nvSpPr>
        <p:spPr>
          <a:xfrm>
            <a:off x="2589212" y="617220"/>
            <a:ext cx="8915400" cy="5566410"/>
          </a:xfrm>
        </p:spPr>
        <p:txBody>
          <a:bodyPr>
            <a:normAutofit/>
          </a:bodyPr>
          <a:lstStyle/>
          <a:p>
            <a:pPr marL="0" indent="0">
              <a:buNone/>
            </a:pPr>
            <a:r>
              <a:rPr lang="fr-FR" u="sng" dirty="0"/>
              <a:t>2</a:t>
            </a:r>
            <a:r>
              <a:rPr lang="fr-FR" u="sng" baseline="30000" dirty="0"/>
              <a:t>ème</a:t>
            </a:r>
            <a:r>
              <a:rPr lang="fr-FR" u="sng" dirty="0"/>
              <a:t> méthode :</a:t>
            </a:r>
          </a:p>
          <a:p>
            <a:r>
              <a:rPr lang="fr-FR" sz="1600" dirty="0"/>
              <a:t>On créée également un groupe </a:t>
            </a:r>
            <a:r>
              <a:rPr lang="fr-FR" sz="1600" dirty="0" err="1"/>
              <a:t>mon_site</a:t>
            </a:r>
            <a:r>
              <a:rPr lang="fr-FR" sz="1600" dirty="0"/>
              <a:t> puis on rajoute dans le fichier </a:t>
            </a:r>
            <a:r>
              <a:rPr lang="fr-FR" sz="1600" dirty="0" err="1"/>
              <a:t>ssh_config</a:t>
            </a:r>
            <a:r>
              <a:rPr lang="fr-FR" sz="1600" dirty="0"/>
              <a:t> dans le dossier /</a:t>
            </a:r>
            <a:r>
              <a:rPr lang="fr-FR" sz="1600" dirty="0" err="1"/>
              <a:t>etc</a:t>
            </a:r>
            <a:r>
              <a:rPr lang="fr-FR" sz="1600" dirty="0"/>
              <a:t>/</a:t>
            </a:r>
            <a:r>
              <a:rPr lang="fr-FR" sz="1600" dirty="0" err="1"/>
              <a:t>ssh</a:t>
            </a:r>
            <a:r>
              <a:rPr lang="fr-FR" sz="1600" dirty="0"/>
              <a:t> :</a:t>
            </a:r>
          </a:p>
          <a:p>
            <a:pPr marL="0" indent="0">
              <a:buNone/>
            </a:pPr>
            <a:endParaRPr lang="fr-FR" sz="1600" dirty="0"/>
          </a:p>
          <a:p>
            <a:pPr marL="0" indent="0">
              <a:buNone/>
            </a:pPr>
            <a:endParaRPr lang="fr-FR" sz="1600" dirty="0"/>
          </a:p>
          <a:p>
            <a:pPr marL="0" marR="0" lvl="0" indent="0" algn="l" defTabSz="457200" rtl="0" eaLnBrk="1" fontAlgn="auto" latinLnBrk="0" hangingPunct="1">
              <a:lnSpc>
                <a:spcPct val="100000"/>
              </a:lnSpc>
              <a:spcBef>
                <a:spcPts val="1000"/>
              </a:spcBef>
              <a:spcAft>
                <a:spcPts val="0"/>
              </a:spcAft>
              <a:buClr>
                <a:srgbClr val="D7ECED"/>
              </a:buClr>
              <a:buSzTx/>
              <a:buFont typeface="Wingdings 3" charset="2"/>
              <a:buNone/>
              <a:tabLst/>
              <a:defRPr/>
            </a:pPr>
            <a:endParaRPr lang="fr-FR" sz="1600" noProof="0" dirty="0"/>
          </a:p>
          <a:p>
            <a:pPr marL="0" marR="0" lvl="0" indent="0" algn="l" defTabSz="457200" rtl="0" eaLnBrk="1" fontAlgn="auto" latinLnBrk="0" hangingPunct="1">
              <a:lnSpc>
                <a:spcPct val="100000"/>
              </a:lnSpc>
              <a:spcBef>
                <a:spcPts val="1000"/>
              </a:spcBef>
              <a:spcAft>
                <a:spcPts val="0"/>
              </a:spcAft>
              <a:buClr>
                <a:srgbClr val="D7ECED"/>
              </a:buClr>
              <a:buSzTx/>
              <a:buFont typeface="Wingdings 3" charset="2"/>
              <a:buNone/>
              <a:tabLst/>
              <a:defRPr/>
            </a:pPr>
            <a:endPar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D7ECED"/>
              </a:buClr>
              <a:buSzTx/>
              <a:buFont typeface="Wingdings 3" charset="2"/>
              <a:buNone/>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Après cela, on va créer un script comprenant :</a:t>
            </a:r>
          </a:p>
          <a:p>
            <a:pPr marL="342900" marR="0" lvl="0" indent="-342900" algn="l" defTabSz="457200" rtl="0" eaLnBrk="1" fontAlgn="auto" latinLnBrk="0" hangingPunct="1">
              <a:lnSpc>
                <a:spcPct val="100000"/>
              </a:lnSpc>
              <a:spcBef>
                <a:spcPts val="1000"/>
              </a:spcBef>
              <a:spcAft>
                <a:spcPts val="0"/>
              </a:spcAft>
              <a:buClr>
                <a:srgbClr val="D7ECED"/>
              </a:buClr>
              <a:buSzTx/>
              <a:buFontTx/>
              <a:buChar char="-"/>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Créer un dossier de notre utilisateur et un sous-dossier </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public_html</a:t>
            </a:r>
            <a:endPar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D7ECED"/>
              </a:buClr>
              <a:buSzTx/>
              <a:buFontTx/>
              <a:buChar char="-"/>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Créer un fichier </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index.php</a:t>
            </a: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 dans le dossier /home/</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nouv_utilisateur</a:t>
            </a: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public_html</a:t>
            </a:r>
            <a:endPar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D7ECED"/>
              </a:buClr>
              <a:buSzTx/>
              <a:buFontTx/>
              <a:buChar char="-"/>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Créer un nouvel hôte virtuel dans le dossier /</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etc</a:t>
            </a: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/apache2/</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sites_available</a:t>
            </a:r>
            <a:endPar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1000"/>
              </a:spcBef>
              <a:spcAft>
                <a:spcPts val="0"/>
              </a:spcAft>
              <a:buClr>
                <a:srgbClr val="D7ECED"/>
              </a:buClr>
              <a:buSzTx/>
              <a:buFont typeface="Wingdings 3" charset="2"/>
              <a:buNone/>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 au nom de </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nouv_utilisateur</a:t>
            </a: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a:t>
            </a:r>
            <a:r>
              <a:rPr kumimoji="0" lang="fr-FR" sz="1500" b="0" i="0" u="none" strike="noStrike" kern="1200" cap="none" spc="0" normalizeH="0" baseline="0" noProof="0" dirty="0" err="1">
                <a:ln>
                  <a:noFill/>
                </a:ln>
                <a:solidFill>
                  <a:prstClr val="white">
                    <a:lumMod val="75000"/>
                    <a:lumOff val="25000"/>
                  </a:prstClr>
                </a:solidFill>
                <a:effectLst/>
                <a:uLnTx/>
                <a:uFillTx/>
                <a:latin typeface="Century Gothic" panose="020B0502020202020204"/>
                <a:ea typeface="+mn-ea"/>
                <a:cs typeface="+mn-cs"/>
              </a:rPr>
              <a:t>public_html</a:t>
            </a:r>
            <a:endPar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D7ECED"/>
              </a:buClr>
              <a:buSzTx/>
              <a:buFontTx/>
              <a:buChar char="-"/>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Activer notre site et relancer Apache</a:t>
            </a:r>
          </a:p>
          <a:p>
            <a:pPr marL="342900" marR="0" lvl="0" indent="-342900" algn="l" defTabSz="457200" rtl="0" eaLnBrk="1" fontAlgn="auto" latinLnBrk="0" hangingPunct="1">
              <a:lnSpc>
                <a:spcPct val="100000"/>
              </a:lnSpc>
              <a:spcBef>
                <a:spcPts val="1000"/>
              </a:spcBef>
              <a:spcAft>
                <a:spcPts val="0"/>
              </a:spcAft>
              <a:buClr>
                <a:srgbClr val="D7ECED"/>
              </a:buClr>
              <a:buSzTx/>
              <a:buFontTx/>
              <a:buChar char="-"/>
              <a:tabLst/>
              <a:defRPr/>
            </a:pPr>
            <a:r>
              <a:rPr kumimoji="0" lang="fr-FR" sz="1500" b="0" i="0" u="none" strike="noStrike" kern="1200" cap="none" spc="0" normalizeH="0" baseline="0" noProof="0" dirty="0">
                <a:ln>
                  <a:noFill/>
                </a:ln>
                <a:solidFill>
                  <a:prstClr val="white">
                    <a:lumMod val="75000"/>
                    <a:lumOff val="25000"/>
                  </a:prstClr>
                </a:solidFill>
                <a:effectLst/>
                <a:uLnTx/>
                <a:uFillTx/>
                <a:latin typeface="Century Gothic" panose="020B0502020202020204"/>
                <a:ea typeface="+mn-ea"/>
                <a:cs typeface="+mn-cs"/>
              </a:rPr>
              <a:t>Créer un répertoire log du nouvel utilisateurs dans lequel on va stocker la date et l’heure de la création du nouvel utilisateur</a:t>
            </a:r>
          </a:p>
          <a:p>
            <a:pPr marL="0" indent="0">
              <a:buNone/>
            </a:pPr>
            <a:endParaRPr lang="fr-FR" sz="1600" dirty="0"/>
          </a:p>
        </p:txBody>
      </p:sp>
      <p:pic>
        <p:nvPicPr>
          <p:cNvPr id="4" name="Image 3">
            <a:extLst>
              <a:ext uri="{FF2B5EF4-FFF2-40B4-BE49-F238E27FC236}">
                <a16:creationId xmlns:a16="http://schemas.microsoft.com/office/drawing/2014/main" id="{DA98DB03-4059-4231-B67C-D47327C79305}"/>
              </a:ext>
            </a:extLst>
          </p:cNvPr>
          <p:cNvPicPr>
            <a:picLocks noChangeAspect="1"/>
          </p:cNvPicPr>
          <p:nvPr/>
        </p:nvPicPr>
        <p:blipFill>
          <a:blip r:embed="rId2"/>
          <a:stretch>
            <a:fillRect/>
          </a:stretch>
        </p:blipFill>
        <p:spPr>
          <a:xfrm>
            <a:off x="2707812" y="1878667"/>
            <a:ext cx="4587443" cy="1057563"/>
          </a:xfrm>
          <a:prstGeom prst="rect">
            <a:avLst/>
          </a:prstGeom>
        </p:spPr>
      </p:pic>
      <p:pic>
        <p:nvPicPr>
          <p:cNvPr id="5" name="Image 4">
            <a:extLst>
              <a:ext uri="{FF2B5EF4-FFF2-40B4-BE49-F238E27FC236}">
                <a16:creationId xmlns:a16="http://schemas.microsoft.com/office/drawing/2014/main" id="{A170F410-4057-4F49-B636-5166B71ACE7A}"/>
              </a:ext>
            </a:extLst>
          </p:cNvPr>
          <p:cNvPicPr/>
          <p:nvPr/>
        </p:nvPicPr>
        <p:blipFill rotWithShape="1">
          <a:blip r:embed="rId3"/>
          <a:srcRect l="7226" t="30471" r="67808" b="67448"/>
          <a:stretch/>
        </p:blipFill>
        <p:spPr bwMode="auto">
          <a:xfrm>
            <a:off x="2707812" y="1631838"/>
            <a:ext cx="4365770" cy="2046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914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6CE2BCE-76A5-4382-A795-482E2EFAABE6}"/>
              </a:ext>
            </a:extLst>
          </p:cNvPr>
          <p:cNvSpPr>
            <a:spLocks noGrp="1"/>
          </p:cNvSpPr>
          <p:nvPr>
            <p:ph idx="1"/>
          </p:nvPr>
        </p:nvSpPr>
        <p:spPr>
          <a:xfrm>
            <a:off x="2589212" y="582930"/>
            <a:ext cx="9103678" cy="5328292"/>
          </a:xfrm>
        </p:spPr>
        <p:txBody>
          <a:bodyPr/>
          <a:lstStyle/>
          <a:p>
            <a:pPr marL="0" indent="0">
              <a:buNone/>
            </a:pPr>
            <a:r>
              <a:rPr lang="fr-FR" dirty="0"/>
              <a:t>Le script se trouve dans /</a:t>
            </a:r>
            <a:r>
              <a:rPr lang="fr-FR" dirty="0" err="1"/>
              <a:t>usr</a:t>
            </a:r>
            <a:r>
              <a:rPr lang="fr-FR" dirty="0"/>
              <a:t>/local/</a:t>
            </a:r>
            <a:r>
              <a:rPr lang="fr-FR" dirty="0" err="1"/>
              <a:t>sbin</a:t>
            </a:r>
            <a:r>
              <a:rPr lang="fr-FR" dirty="0"/>
              <a:t> sous le nom de script.sh</a:t>
            </a:r>
          </a:p>
          <a:p>
            <a:pPr marL="0" indent="0">
              <a:buNone/>
            </a:pPr>
            <a:r>
              <a:rPr lang="fr-FR" dirty="0"/>
              <a:t>On le lance par : </a:t>
            </a:r>
            <a:r>
              <a:rPr lang="fr-FR" dirty="0" err="1"/>
              <a:t>sudo</a:t>
            </a:r>
            <a:r>
              <a:rPr lang="fr-FR" dirty="0"/>
              <a:t> </a:t>
            </a:r>
            <a:r>
              <a:rPr lang="fr-FR" dirty="0" err="1"/>
              <a:t>bash</a:t>
            </a:r>
            <a:r>
              <a:rPr lang="fr-FR" dirty="0"/>
              <a:t> script.sh</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																			</a:t>
            </a:r>
            <a:endParaRPr lang="fr-FR" dirty="0">
              <a:solidFill>
                <a:schemeClr val="accent1">
                  <a:lumMod val="50000"/>
                </a:schemeClr>
              </a:solidFill>
            </a:endParaRPr>
          </a:p>
          <a:p>
            <a:pPr marL="0" indent="0">
              <a:buNone/>
            </a:pPr>
            <a:endParaRPr lang="fr-FR" dirty="0"/>
          </a:p>
          <a:p>
            <a:pPr marL="0" indent="0">
              <a:buNone/>
            </a:pPr>
            <a:endParaRPr lang="fr-FR" dirty="0"/>
          </a:p>
          <a:p>
            <a:pPr marL="0" indent="0">
              <a:buNone/>
            </a:pPr>
            <a:endParaRPr lang="fr-FR" dirty="0"/>
          </a:p>
          <a:p>
            <a:pPr marL="0" indent="0">
              <a:buNone/>
            </a:pPr>
            <a:r>
              <a:rPr lang="fr-FR" dirty="0"/>
              <a:t>Suite de </a:t>
            </a:r>
            <a:r>
              <a:rPr lang="fr-FR" dirty="0">
                <a:solidFill>
                  <a:schemeClr val="accent1">
                    <a:lumMod val="50000"/>
                  </a:schemeClr>
                </a:solidFill>
              </a:rPr>
              <a:t>*</a:t>
            </a:r>
            <a:r>
              <a:rPr lang="fr-FR" dirty="0"/>
              <a:t> : </a:t>
            </a:r>
          </a:p>
        </p:txBody>
      </p:sp>
      <p:pic>
        <p:nvPicPr>
          <p:cNvPr id="5" name="Image 4">
            <a:extLst>
              <a:ext uri="{FF2B5EF4-FFF2-40B4-BE49-F238E27FC236}">
                <a16:creationId xmlns:a16="http://schemas.microsoft.com/office/drawing/2014/main" id="{57FF3B1C-B2E1-47E7-8CD4-06BFA0FD2219}"/>
              </a:ext>
            </a:extLst>
          </p:cNvPr>
          <p:cNvPicPr>
            <a:picLocks noChangeAspect="1"/>
          </p:cNvPicPr>
          <p:nvPr/>
        </p:nvPicPr>
        <p:blipFill>
          <a:blip r:embed="rId2"/>
          <a:stretch>
            <a:fillRect/>
          </a:stretch>
        </p:blipFill>
        <p:spPr>
          <a:xfrm>
            <a:off x="2547301" y="1423038"/>
            <a:ext cx="8810625" cy="3648075"/>
          </a:xfrm>
          <a:prstGeom prst="rect">
            <a:avLst/>
          </a:prstGeom>
        </p:spPr>
      </p:pic>
      <p:pic>
        <p:nvPicPr>
          <p:cNvPr id="7" name="Image 6">
            <a:extLst>
              <a:ext uri="{FF2B5EF4-FFF2-40B4-BE49-F238E27FC236}">
                <a16:creationId xmlns:a16="http://schemas.microsoft.com/office/drawing/2014/main" id="{E5008DE2-A562-4FDF-9DDA-9C6EB2E21235}"/>
              </a:ext>
            </a:extLst>
          </p:cNvPr>
          <p:cNvPicPr>
            <a:picLocks noChangeAspect="1"/>
          </p:cNvPicPr>
          <p:nvPr/>
        </p:nvPicPr>
        <p:blipFill>
          <a:blip r:embed="rId3"/>
          <a:stretch>
            <a:fillRect/>
          </a:stretch>
        </p:blipFill>
        <p:spPr>
          <a:xfrm>
            <a:off x="2547301" y="5367342"/>
            <a:ext cx="8705850" cy="247650"/>
          </a:xfrm>
          <a:prstGeom prst="rect">
            <a:avLst/>
          </a:prstGeom>
        </p:spPr>
      </p:pic>
      <p:pic>
        <p:nvPicPr>
          <p:cNvPr id="11" name="Image 10">
            <a:extLst>
              <a:ext uri="{FF2B5EF4-FFF2-40B4-BE49-F238E27FC236}">
                <a16:creationId xmlns:a16="http://schemas.microsoft.com/office/drawing/2014/main" id="{89BBEC2E-1499-4C54-AB88-506823DF75FE}"/>
              </a:ext>
            </a:extLst>
          </p:cNvPr>
          <p:cNvPicPr>
            <a:picLocks noChangeAspect="1"/>
          </p:cNvPicPr>
          <p:nvPr/>
        </p:nvPicPr>
        <p:blipFill>
          <a:blip r:embed="rId4"/>
          <a:stretch>
            <a:fillRect/>
          </a:stretch>
        </p:blipFill>
        <p:spPr>
          <a:xfrm>
            <a:off x="2537776" y="5857408"/>
            <a:ext cx="8715375" cy="266700"/>
          </a:xfrm>
          <a:prstGeom prst="rect">
            <a:avLst/>
          </a:prstGeom>
        </p:spPr>
      </p:pic>
      <p:pic>
        <p:nvPicPr>
          <p:cNvPr id="13" name="Image 12">
            <a:extLst>
              <a:ext uri="{FF2B5EF4-FFF2-40B4-BE49-F238E27FC236}">
                <a16:creationId xmlns:a16="http://schemas.microsoft.com/office/drawing/2014/main" id="{C4B0FB01-46CE-4DD4-A50E-D43490378FBD}"/>
              </a:ext>
            </a:extLst>
          </p:cNvPr>
          <p:cNvPicPr>
            <a:picLocks noChangeAspect="1"/>
          </p:cNvPicPr>
          <p:nvPr/>
        </p:nvPicPr>
        <p:blipFill>
          <a:blip r:embed="rId5"/>
          <a:stretch>
            <a:fillRect/>
          </a:stretch>
        </p:blipFill>
        <p:spPr>
          <a:xfrm>
            <a:off x="2537776" y="6110305"/>
            <a:ext cx="5838825" cy="285750"/>
          </a:xfrm>
          <a:prstGeom prst="rect">
            <a:avLst/>
          </a:prstGeom>
        </p:spPr>
      </p:pic>
      <p:pic>
        <p:nvPicPr>
          <p:cNvPr id="15" name="Image 14">
            <a:extLst>
              <a:ext uri="{FF2B5EF4-FFF2-40B4-BE49-F238E27FC236}">
                <a16:creationId xmlns:a16="http://schemas.microsoft.com/office/drawing/2014/main" id="{6C2D0C7B-27B3-4480-B0A6-F42116CBCDA5}"/>
              </a:ext>
            </a:extLst>
          </p:cNvPr>
          <p:cNvPicPr>
            <a:picLocks noChangeAspect="1"/>
          </p:cNvPicPr>
          <p:nvPr/>
        </p:nvPicPr>
        <p:blipFill>
          <a:blip r:embed="rId6"/>
          <a:stretch>
            <a:fillRect/>
          </a:stretch>
        </p:blipFill>
        <p:spPr>
          <a:xfrm>
            <a:off x="2542539" y="5609759"/>
            <a:ext cx="8801100" cy="247650"/>
          </a:xfrm>
          <a:prstGeom prst="rect">
            <a:avLst/>
          </a:prstGeom>
        </p:spPr>
      </p:pic>
      <p:sp>
        <p:nvSpPr>
          <p:cNvPr id="16" name="ZoneTexte 15">
            <a:extLst>
              <a:ext uri="{FF2B5EF4-FFF2-40B4-BE49-F238E27FC236}">
                <a16:creationId xmlns:a16="http://schemas.microsoft.com/office/drawing/2014/main" id="{B0126D60-053C-448F-894F-32557FCC2CF9}"/>
              </a:ext>
            </a:extLst>
          </p:cNvPr>
          <p:cNvSpPr txBox="1"/>
          <p:nvPr/>
        </p:nvSpPr>
        <p:spPr>
          <a:xfrm>
            <a:off x="11253151" y="3244334"/>
            <a:ext cx="754858" cy="369332"/>
          </a:xfrm>
          <a:prstGeom prst="rect">
            <a:avLst/>
          </a:prstGeom>
          <a:noFill/>
        </p:spPr>
        <p:txBody>
          <a:bodyPr wrap="square" rtlCol="0">
            <a:spAutoFit/>
          </a:bodyPr>
          <a:lstStyle/>
          <a:p>
            <a:r>
              <a:rPr lang="fr-FR" dirty="0">
                <a:solidFill>
                  <a:schemeClr val="accent1">
                    <a:lumMod val="50000"/>
                  </a:schemeClr>
                </a:solidFill>
              </a:rPr>
              <a:t>*</a:t>
            </a:r>
          </a:p>
        </p:txBody>
      </p:sp>
    </p:spTree>
    <p:extLst>
      <p:ext uri="{BB962C8B-B14F-4D97-AF65-F5344CB8AC3E}">
        <p14:creationId xmlns:p14="http://schemas.microsoft.com/office/powerpoint/2010/main" val="1553024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89CE4-3348-4873-A5A9-23C7982B5D5F}"/>
              </a:ext>
            </a:extLst>
          </p:cNvPr>
          <p:cNvSpPr>
            <a:spLocks noGrp="1"/>
          </p:cNvSpPr>
          <p:nvPr>
            <p:ph type="title"/>
          </p:nvPr>
        </p:nvSpPr>
        <p:spPr/>
        <p:txBody>
          <a:bodyPr/>
          <a:lstStyle/>
          <a:p>
            <a:r>
              <a:rPr lang="fr-FR" dirty="0"/>
              <a:t>Mise en place du serveur de production</a:t>
            </a:r>
          </a:p>
        </p:txBody>
      </p:sp>
      <p:sp>
        <p:nvSpPr>
          <p:cNvPr id="3" name="Espace réservé du contenu 2">
            <a:extLst>
              <a:ext uri="{FF2B5EF4-FFF2-40B4-BE49-F238E27FC236}">
                <a16:creationId xmlns:a16="http://schemas.microsoft.com/office/drawing/2014/main" id="{A7616F99-1899-47FC-BFA7-2233AA2F795A}"/>
              </a:ext>
            </a:extLst>
          </p:cNvPr>
          <p:cNvSpPr>
            <a:spLocks noGrp="1"/>
          </p:cNvSpPr>
          <p:nvPr>
            <p:ph idx="1"/>
          </p:nvPr>
        </p:nvSpPr>
        <p:spPr>
          <a:xfrm>
            <a:off x="2589212" y="1905000"/>
            <a:ext cx="8915400" cy="1124803"/>
          </a:xfrm>
        </p:spPr>
        <p:txBody>
          <a:bodyPr/>
          <a:lstStyle/>
          <a:p>
            <a:r>
              <a:rPr lang="fr-FR" dirty="0"/>
              <a:t>Notre serveur de production étant déjà créé à partir d’un clone de notre serveur de </a:t>
            </a:r>
            <a:r>
              <a:rPr lang="fr-FR" dirty="0" err="1"/>
              <a:t>pré-production</a:t>
            </a:r>
            <a:r>
              <a:rPr lang="fr-FR" dirty="0"/>
              <a:t> au début de sa configuration, nous allons simplement le pinger pour s’assurer que tout est en ordre.</a:t>
            </a:r>
          </a:p>
        </p:txBody>
      </p:sp>
      <p:sp>
        <p:nvSpPr>
          <p:cNvPr id="4" name="ZoneTexte 3">
            <a:extLst>
              <a:ext uri="{FF2B5EF4-FFF2-40B4-BE49-F238E27FC236}">
                <a16:creationId xmlns:a16="http://schemas.microsoft.com/office/drawing/2014/main" id="{675983B0-6262-4166-A52C-53C68B565FBE}"/>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6</a:t>
            </a:r>
          </a:p>
        </p:txBody>
      </p:sp>
      <p:graphicFrame>
        <p:nvGraphicFramePr>
          <p:cNvPr id="6" name="Objet 5">
            <a:extLst>
              <a:ext uri="{FF2B5EF4-FFF2-40B4-BE49-F238E27FC236}">
                <a16:creationId xmlns:a16="http://schemas.microsoft.com/office/drawing/2014/main" id="{7334D8AD-6CCC-4F34-BA80-91115B12A4E0}"/>
              </a:ext>
            </a:extLst>
          </p:cNvPr>
          <p:cNvGraphicFramePr>
            <a:graphicFrameLocks noChangeAspect="1"/>
          </p:cNvGraphicFramePr>
          <p:nvPr>
            <p:extLst>
              <p:ext uri="{D42A27DB-BD31-4B8C-83A1-F6EECF244321}">
                <p14:modId xmlns:p14="http://schemas.microsoft.com/office/powerpoint/2010/main" val="2751841302"/>
              </p:ext>
            </p:extLst>
          </p:nvPr>
        </p:nvGraphicFramePr>
        <p:xfrm>
          <a:off x="2589212" y="3185890"/>
          <a:ext cx="8441973" cy="2849207"/>
        </p:xfrm>
        <a:graphic>
          <a:graphicData uri="http://schemas.openxmlformats.org/presentationml/2006/ole">
            <mc:AlternateContent xmlns:mc="http://schemas.openxmlformats.org/markup-compatibility/2006">
              <mc:Choice xmlns:v="urn:schemas-microsoft-com:vml" Requires="v">
                <p:oleObj r:id="rId2" imgW="32393520" imgH="10920600" progId="">
                  <p:embed/>
                </p:oleObj>
              </mc:Choice>
              <mc:Fallback>
                <p:oleObj r:id="rId2" imgW="32393520" imgH="10920600" progId="">
                  <p:embed/>
                  <p:pic>
                    <p:nvPicPr>
                      <p:cNvPr id="0" name=""/>
                      <p:cNvPicPr/>
                      <p:nvPr/>
                    </p:nvPicPr>
                    <p:blipFill>
                      <a:blip r:embed="rId3"/>
                      <a:stretch>
                        <a:fillRect/>
                      </a:stretch>
                    </p:blipFill>
                    <p:spPr>
                      <a:xfrm>
                        <a:off x="2589212" y="3185890"/>
                        <a:ext cx="8441973" cy="2849207"/>
                      </a:xfrm>
                      <a:prstGeom prst="rect">
                        <a:avLst/>
                      </a:prstGeom>
                    </p:spPr>
                  </p:pic>
                </p:oleObj>
              </mc:Fallback>
            </mc:AlternateContent>
          </a:graphicData>
        </a:graphic>
      </p:graphicFrame>
    </p:spTree>
    <p:extLst>
      <p:ext uri="{BB962C8B-B14F-4D97-AF65-F5344CB8AC3E}">
        <p14:creationId xmlns:p14="http://schemas.microsoft.com/office/powerpoint/2010/main" val="73947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760EF-5055-4C75-A658-6292BF3160E8}"/>
              </a:ext>
            </a:extLst>
          </p:cNvPr>
          <p:cNvSpPr>
            <a:spLocks noGrp="1"/>
          </p:cNvSpPr>
          <p:nvPr>
            <p:ph type="title"/>
          </p:nvPr>
        </p:nvSpPr>
        <p:spPr>
          <a:xfrm>
            <a:off x="2592925" y="624110"/>
            <a:ext cx="8911687" cy="721364"/>
          </a:xfrm>
        </p:spPr>
        <p:txBody>
          <a:bodyPr/>
          <a:lstStyle/>
          <a:p>
            <a:r>
              <a:rPr lang="fr-FR" dirty="0"/>
              <a:t>Objectifs</a:t>
            </a:r>
          </a:p>
        </p:txBody>
      </p:sp>
      <p:sp>
        <p:nvSpPr>
          <p:cNvPr id="3" name="Espace réservé du contenu 2">
            <a:extLst>
              <a:ext uri="{FF2B5EF4-FFF2-40B4-BE49-F238E27FC236}">
                <a16:creationId xmlns:a16="http://schemas.microsoft.com/office/drawing/2014/main" id="{7B7055DD-C23A-4FE1-AE27-F8F8EBE14084}"/>
              </a:ext>
            </a:extLst>
          </p:cNvPr>
          <p:cNvSpPr>
            <a:spLocks noGrp="1"/>
          </p:cNvSpPr>
          <p:nvPr>
            <p:ph idx="1"/>
          </p:nvPr>
        </p:nvSpPr>
        <p:spPr>
          <a:xfrm>
            <a:off x="2589212" y="1345474"/>
            <a:ext cx="8915400" cy="4991636"/>
          </a:xfrm>
          <a:noFill/>
        </p:spPr>
        <p:txBody>
          <a:bodyPr>
            <a:normAutofit fontScale="92500" lnSpcReduction="10000"/>
          </a:bodyPr>
          <a:lstStyle/>
          <a:p>
            <a:r>
              <a:rPr lang="fr-FR" dirty="0"/>
              <a:t>1/ Mettre en place un serveur web de </a:t>
            </a:r>
            <a:r>
              <a:rPr lang="fr-FR" dirty="0" err="1"/>
              <a:t>pré-production</a:t>
            </a:r>
            <a:r>
              <a:rPr lang="fr-FR" dirty="0"/>
              <a:t> sur un système Linux</a:t>
            </a:r>
          </a:p>
          <a:p>
            <a:r>
              <a:rPr lang="fr-FR" dirty="0"/>
              <a:t>2/ Installer les modules nécessaires et les configurer</a:t>
            </a:r>
          </a:p>
          <a:p>
            <a:r>
              <a:rPr lang="fr-FR" dirty="0"/>
              <a:t>3/ Configurer des accès SSH pour permettre l’ajout de contenu via un client SFTP</a:t>
            </a:r>
          </a:p>
          <a:p>
            <a:r>
              <a:rPr lang="fr-FR" dirty="0"/>
              <a:t>4/ Créer une base de données et installer un CMS</a:t>
            </a:r>
          </a:p>
          <a:p>
            <a:r>
              <a:rPr lang="fr-FR" dirty="0"/>
              <a:t>5/ Automatiser la création et la suppression de nouveaux utilisateurs ainsi que leurs dossiers personnels pour le développement</a:t>
            </a:r>
          </a:p>
          <a:p>
            <a:r>
              <a:rPr lang="fr-FR" dirty="0"/>
              <a:t>6/ Mettre en place un serveur web de production pour pouvoir migrer le contenu développé et le rendre accessible</a:t>
            </a:r>
          </a:p>
          <a:p>
            <a:r>
              <a:rPr lang="fr-FR" dirty="0"/>
              <a:t>7/ Configurer des accès SSH entre la </a:t>
            </a:r>
            <a:r>
              <a:rPr lang="fr-FR" dirty="0" err="1"/>
              <a:t>pré-production</a:t>
            </a:r>
            <a:r>
              <a:rPr lang="fr-FR" dirty="0"/>
              <a:t> et la production pour permettre la migration de façon sécurisée</a:t>
            </a:r>
          </a:p>
          <a:p>
            <a:r>
              <a:rPr lang="fr-FR" dirty="0"/>
              <a:t>8/ Sécuriser l’accès au contenu de chaque serveur via un certificat SSL</a:t>
            </a:r>
          </a:p>
          <a:p>
            <a:r>
              <a:rPr lang="fr-FR" dirty="0"/>
              <a:t>9/ Migrer le contenu depuis le serveur de </a:t>
            </a:r>
            <a:r>
              <a:rPr lang="fr-FR" dirty="0" err="1"/>
              <a:t>pré-production</a:t>
            </a:r>
            <a:r>
              <a:rPr lang="fr-FR" dirty="0"/>
              <a:t> et programmer des back-ups de la base de données</a:t>
            </a:r>
          </a:p>
          <a:p>
            <a:r>
              <a:rPr lang="fr-FR" dirty="0"/>
              <a:t>10/ BONUS : Rendre le site disponible et réactif via un système de cluster et de </a:t>
            </a:r>
            <a:r>
              <a:rPr lang="fr-FR" dirty="0" err="1"/>
              <a:t>load</a:t>
            </a:r>
            <a:r>
              <a:rPr lang="fr-FR" dirty="0"/>
              <a:t>-balancing</a:t>
            </a:r>
          </a:p>
        </p:txBody>
      </p:sp>
      <p:sp>
        <p:nvSpPr>
          <p:cNvPr id="4" name="ZoneTexte 3">
            <a:extLst>
              <a:ext uri="{FF2B5EF4-FFF2-40B4-BE49-F238E27FC236}">
                <a16:creationId xmlns:a16="http://schemas.microsoft.com/office/drawing/2014/main" id="{C4988E6E-A173-4BC5-AA9B-A3CCD0AC9047}"/>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0</a:t>
            </a:r>
          </a:p>
        </p:txBody>
      </p:sp>
    </p:spTree>
    <p:extLst>
      <p:ext uri="{BB962C8B-B14F-4D97-AF65-F5344CB8AC3E}">
        <p14:creationId xmlns:p14="http://schemas.microsoft.com/office/powerpoint/2010/main" val="330935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778BA21-885F-4297-8C9B-99B1797F99E6}"/>
              </a:ext>
            </a:extLst>
          </p:cNvPr>
          <p:cNvSpPr txBox="1"/>
          <p:nvPr/>
        </p:nvSpPr>
        <p:spPr>
          <a:xfrm>
            <a:off x="3017520" y="2674620"/>
            <a:ext cx="8366760" cy="3680460"/>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16DF3D76-1F0E-4F12-B7F1-88F65F947E2E}"/>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7</a:t>
            </a:r>
          </a:p>
        </p:txBody>
      </p:sp>
      <p:sp>
        <p:nvSpPr>
          <p:cNvPr id="5" name="Titre 1">
            <a:extLst>
              <a:ext uri="{FF2B5EF4-FFF2-40B4-BE49-F238E27FC236}">
                <a16:creationId xmlns:a16="http://schemas.microsoft.com/office/drawing/2014/main" id="{81E1C45A-D289-4356-B0B3-CF976375D30B}"/>
              </a:ext>
            </a:extLst>
          </p:cNvPr>
          <p:cNvSpPr>
            <a:spLocks noGrp="1"/>
          </p:cNvSpPr>
          <p:nvPr>
            <p:ph type="title"/>
          </p:nvPr>
        </p:nvSpPr>
        <p:spPr>
          <a:xfrm>
            <a:off x="2592925" y="624110"/>
            <a:ext cx="8911687" cy="608794"/>
          </a:xfrm>
        </p:spPr>
        <p:txBody>
          <a:bodyPr>
            <a:normAutofit/>
          </a:bodyPr>
          <a:lstStyle/>
          <a:p>
            <a:r>
              <a:rPr lang="fr-FR" sz="3200" dirty="0"/>
              <a:t>Configuration SSH entre les serveurs</a:t>
            </a:r>
          </a:p>
        </p:txBody>
      </p:sp>
      <p:sp>
        <p:nvSpPr>
          <p:cNvPr id="6" name="Espace réservé du contenu 2">
            <a:extLst>
              <a:ext uri="{FF2B5EF4-FFF2-40B4-BE49-F238E27FC236}">
                <a16:creationId xmlns:a16="http://schemas.microsoft.com/office/drawing/2014/main" id="{CA6E216F-668C-4124-807B-0B726AADD567}"/>
              </a:ext>
            </a:extLst>
          </p:cNvPr>
          <p:cNvSpPr>
            <a:spLocks noGrp="1"/>
          </p:cNvSpPr>
          <p:nvPr>
            <p:ph idx="1"/>
          </p:nvPr>
        </p:nvSpPr>
        <p:spPr>
          <a:xfrm>
            <a:off x="2589212" y="1252656"/>
            <a:ext cx="8915400" cy="5421100"/>
          </a:xfrm>
        </p:spPr>
        <p:txBody>
          <a:bodyPr>
            <a:normAutofit/>
          </a:bodyPr>
          <a:lstStyle/>
          <a:p>
            <a:r>
              <a:rPr lang="fr-FR" dirty="0"/>
              <a:t>Nous allons maintenant configurer les accès SSH entre nos deux serveurs pour pouvoir automatiser la migration de façon sécurisée. Il s’agira, de la même manière que pour nos échanges hôte / </a:t>
            </a:r>
            <a:r>
              <a:rPr lang="fr-FR" dirty="0" err="1"/>
              <a:t>pré-production</a:t>
            </a:r>
            <a:r>
              <a:rPr lang="fr-FR" dirty="0"/>
              <a:t>, de générer deux paires de clés pour que chaque serveur ait accès à l’autre. Nous allons commencer par installer les paquets sur notre serveur de production.</a:t>
            </a:r>
            <a:br>
              <a:rPr lang="fr-FR" dirty="0"/>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apt-get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install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openssh</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-server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apt-get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install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openssh</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-client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Il faut modifier le fichier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sshd_config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du serveur de production</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Port 2222</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PasswordAuthentication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yes #On passera la valeur à no une fois les clés fonctionnelles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PubkeyAuthentication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yes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StrictModes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yes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Les manipulations qui vont suivre sont à effectuer sur chaque serveur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-keygen –t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rsa</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–b 4096</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Les deux clés sont générées dans le dossier caché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Il faut garder la clé privée sur le client et envoyer la clé publique dans le fichier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authorized_keys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du serveur, de la même manière qu’en amont </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cd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ssh</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scp</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–P 2222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user@production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id_rsa.pub /home/user</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Une fois les clés publiques transférées il faut soit renommer le fichier en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authorized_keys</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soit l’ajouter à la suite du fichier existant.</a:t>
            </a:r>
          </a:p>
        </p:txBody>
      </p:sp>
    </p:spTree>
    <p:extLst>
      <p:ext uri="{BB962C8B-B14F-4D97-AF65-F5344CB8AC3E}">
        <p14:creationId xmlns:p14="http://schemas.microsoft.com/office/powerpoint/2010/main" val="210349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56C1A74-1B35-433D-9A26-1D97AA1351B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7</a:t>
            </a:r>
          </a:p>
        </p:txBody>
      </p:sp>
      <p:sp>
        <p:nvSpPr>
          <p:cNvPr id="5" name="Titre 1">
            <a:extLst>
              <a:ext uri="{FF2B5EF4-FFF2-40B4-BE49-F238E27FC236}">
                <a16:creationId xmlns:a16="http://schemas.microsoft.com/office/drawing/2014/main" id="{729E8D34-8566-4B74-B2E8-0EC0F929D212}"/>
              </a:ext>
            </a:extLst>
          </p:cNvPr>
          <p:cNvSpPr txBox="1">
            <a:spLocks/>
          </p:cNvSpPr>
          <p:nvPr/>
        </p:nvSpPr>
        <p:spPr>
          <a:xfrm>
            <a:off x="2592925" y="624110"/>
            <a:ext cx="8911687" cy="60879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a:t>Configuration SSH entre les serveurs</a:t>
            </a:r>
            <a:endParaRPr lang="fr-FR" sz="3200" dirty="0"/>
          </a:p>
        </p:txBody>
      </p:sp>
      <p:sp>
        <p:nvSpPr>
          <p:cNvPr id="6" name="Espace réservé du contenu 2">
            <a:extLst>
              <a:ext uri="{FF2B5EF4-FFF2-40B4-BE49-F238E27FC236}">
                <a16:creationId xmlns:a16="http://schemas.microsoft.com/office/drawing/2014/main" id="{0CCB19B7-CD65-4856-B9D9-21F5683D2455}"/>
              </a:ext>
            </a:extLst>
          </p:cNvPr>
          <p:cNvSpPr>
            <a:spLocks noGrp="1"/>
          </p:cNvSpPr>
          <p:nvPr>
            <p:ph idx="1"/>
          </p:nvPr>
        </p:nvSpPr>
        <p:spPr>
          <a:xfrm>
            <a:off x="2589212" y="1252657"/>
            <a:ext cx="8915400" cy="439666"/>
          </a:xfrm>
        </p:spPr>
        <p:txBody>
          <a:bodyPr>
            <a:normAutofit/>
          </a:bodyPr>
          <a:lstStyle/>
          <a:p>
            <a:r>
              <a:rPr lang="fr-FR" dirty="0"/>
              <a:t>Maintenant que les clés sont échangées on peut tester la connexion.</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7" name="Objet 6">
            <a:extLst>
              <a:ext uri="{FF2B5EF4-FFF2-40B4-BE49-F238E27FC236}">
                <a16:creationId xmlns:a16="http://schemas.microsoft.com/office/drawing/2014/main" id="{19F22BF3-3C77-4AD9-B398-C350C2C2CFC6}"/>
              </a:ext>
            </a:extLst>
          </p:cNvPr>
          <p:cNvGraphicFramePr>
            <a:graphicFrameLocks noChangeAspect="1"/>
          </p:cNvGraphicFramePr>
          <p:nvPr>
            <p:extLst>
              <p:ext uri="{D42A27DB-BD31-4B8C-83A1-F6EECF244321}">
                <p14:modId xmlns:p14="http://schemas.microsoft.com/office/powerpoint/2010/main" val="3297899607"/>
              </p:ext>
            </p:extLst>
          </p:nvPr>
        </p:nvGraphicFramePr>
        <p:xfrm>
          <a:off x="2661313" y="1890847"/>
          <a:ext cx="8133639" cy="2746217"/>
        </p:xfrm>
        <a:graphic>
          <a:graphicData uri="http://schemas.openxmlformats.org/presentationml/2006/ole">
            <mc:AlternateContent xmlns:mc="http://schemas.openxmlformats.org/markup-compatibility/2006">
              <mc:Choice xmlns:v="urn:schemas-microsoft-com:vml" Requires="v">
                <p:oleObj r:id="rId2" imgW="32380920" imgH="10920600" progId="">
                  <p:embed/>
                </p:oleObj>
              </mc:Choice>
              <mc:Fallback>
                <p:oleObj r:id="rId2" imgW="32380920" imgH="10920600" progId="">
                  <p:embed/>
                  <p:pic>
                    <p:nvPicPr>
                      <p:cNvPr id="0" name=""/>
                      <p:cNvPicPr/>
                      <p:nvPr/>
                    </p:nvPicPr>
                    <p:blipFill>
                      <a:blip r:embed="rId3"/>
                      <a:stretch>
                        <a:fillRect/>
                      </a:stretch>
                    </p:blipFill>
                    <p:spPr>
                      <a:xfrm>
                        <a:off x="2661313" y="1890847"/>
                        <a:ext cx="8133639" cy="2746217"/>
                      </a:xfrm>
                      <a:prstGeom prst="rect">
                        <a:avLst/>
                      </a:prstGeom>
                    </p:spPr>
                  </p:pic>
                </p:oleObj>
              </mc:Fallback>
            </mc:AlternateContent>
          </a:graphicData>
        </a:graphic>
      </p:graphicFrame>
    </p:spTree>
    <p:extLst>
      <p:ext uri="{BB962C8B-B14F-4D97-AF65-F5344CB8AC3E}">
        <p14:creationId xmlns:p14="http://schemas.microsoft.com/office/powerpoint/2010/main" val="4190923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1B2ACAE-A23D-4D6F-9E5B-EA1F887BA6FF}"/>
              </a:ext>
            </a:extLst>
          </p:cNvPr>
          <p:cNvSpPr txBox="1"/>
          <p:nvPr/>
        </p:nvSpPr>
        <p:spPr>
          <a:xfrm>
            <a:off x="3006090" y="2411730"/>
            <a:ext cx="8498522" cy="4149090"/>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94E4B6FF-C927-4154-BEC8-FBDAF4CE9839}"/>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8</a:t>
            </a:r>
          </a:p>
        </p:txBody>
      </p:sp>
      <p:sp>
        <p:nvSpPr>
          <p:cNvPr id="5" name="Titre 1">
            <a:extLst>
              <a:ext uri="{FF2B5EF4-FFF2-40B4-BE49-F238E27FC236}">
                <a16:creationId xmlns:a16="http://schemas.microsoft.com/office/drawing/2014/main" id="{134A083A-9F02-465C-8FC4-BB995497653B}"/>
              </a:ext>
            </a:extLst>
          </p:cNvPr>
          <p:cNvSpPr>
            <a:spLocks noGrp="1"/>
          </p:cNvSpPr>
          <p:nvPr>
            <p:ph type="title"/>
          </p:nvPr>
        </p:nvSpPr>
        <p:spPr>
          <a:xfrm>
            <a:off x="2592925" y="624110"/>
            <a:ext cx="8911687" cy="608794"/>
          </a:xfrm>
        </p:spPr>
        <p:txBody>
          <a:bodyPr>
            <a:normAutofit/>
          </a:bodyPr>
          <a:lstStyle/>
          <a:p>
            <a:r>
              <a:rPr lang="fr-FR" sz="3200" dirty="0"/>
              <a:t>Sécurisation des sites via SSL</a:t>
            </a:r>
          </a:p>
        </p:txBody>
      </p:sp>
      <p:sp>
        <p:nvSpPr>
          <p:cNvPr id="6" name="Espace réservé du contenu 2">
            <a:extLst>
              <a:ext uri="{FF2B5EF4-FFF2-40B4-BE49-F238E27FC236}">
                <a16:creationId xmlns:a16="http://schemas.microsoft.com/office/drawing/2014/main" id="{3A82FEAE-9506-4B4D-B01F-AFE87BC4D0E6}"/>
              </a:ext>
            </a:extLst>
          </p:cNvPr>
          <p:cNvSpPr>
            <a:spLocks noGrp="1"/>
          </p:cNvSpPr>
          <p:nvPr>
            <p:ph idx="1"/>
          </p:nvPr>
        </p:nvSpPr>
        <p:spPr>
          <a:xfrm>
            <a:off x="2589212" y="1252656"/>
            <a:ext cx="8915400" cy="5421100"/>
          </a:xfrm>
        </p:spPr>
        <p:txBody>
          <a:bodyPr>
            <a:normAutofit/>
          </a:bodyPr>
          <a:lstStyle/>
          <a:p>
            <a:r>
              <a:rPr lang="fr-FR" dirty="0"/>
              <a:t>Nous allons avoir besoin d’un certificat SSL pour accéder à nos sites via le protocole https au lieu du protocole http et crypter les données échangées entre le client et le serveur. N’ayant pas de nom de domaine ni d’IP publique, notre seule option est un certificat autosigné</a:t>
            </a:r>
            <a:br>
              <a:rPr lang="fr-FR" dirty="0"/>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commence par activer le module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d’apache</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a2enmod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 partir de là on a deux options : on génère un certificat par serveur ou on génère un certificat pour les deux serveurs. S’agissant d’un certificat autosigné cela ne change rien.</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commence par créer un dossier dédié à nos clés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mkdir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etc</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private</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cd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etc</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private</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génère notre clé serveur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genrsa</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–out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2048</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400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server.key</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créé un fichier de demande de signature de notre certificat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–new –key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–out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server.csr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génère une clé privée comme si nous étions une autorité de certification</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genrsa</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–out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2048</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chmod 400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ca.key</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créé un certificat autosigné pour notre autorité</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–new –x509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days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365 –key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–out ca.crt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774872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551DC98-E401-4B5C-B9F0-6D0688C2C771}"/>
              </a:ext>
            </a:extLst>
          </p:cNvPr>
          <p:cNvSpPr txBox="1"/>
          <p:nvPr/>
        </p:nvSpPr>
        <p:spPr>
          <a:xfrm>
            <a:off x="3026626" y="811530"/>
            <a:ext cx="8477986" cy="3897630"/>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3CB77584-39B1-4768-AA96-DAF23C019B22}"/>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8</a:t>
            </a:r>
          </a:p>
        </p:txBody>
      </p:sp>
      <p:sp>
        <p:nvSpPr>
          <p:cNvPr id="5" name="Espace réservé du contenu 2">
            <a:extLst>
              <a:ext uri="{FF2B5EF4-FFF2-40B4-BE49-F238E27FC236}">
                <a16:creationId xmlns:a16="http://schemas.microsoft.com/office/drawing/2014/main" id="{D977E469-47C3-4562-B726-11F143F2291D}"/>
              </a:ext>
            </a:extLst>
          </p:cNvPr>
          <p:cNvSpPr>
            <a:spLocks noGrp="1"/>
          </p:cNvSpPr>
          <p:nvPr>
            <p:ph idx="1"/>
          </p:nvPr>
        </p:nvSpPr>
        <p:spPr>
          <a:xfrm>
            <a:off x="2589212" y="482221"/>
            <a:ext cx="8915400" cy="5421100"/>
          </a:xfrm>
        </p:spPr>
        <p:txBody>
          <a:bodyPr>
            <a:normAutofit/>
          </a:bodyPr>
          <a:lstStyle/>
          <a:p>
            <a:r>
              <a:rPr lang="fr-FR" dirty="0"/>
              <a:t>Suite de la manipulation</a:t>
            </a:r>
            <a:br>
              <a:rPr lang="fr-FR" dirty="0"/>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On fait signer notre certificat serveur par notre autorité de certification</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openssl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x509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–in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server.csr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–out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server.Crt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–CA ca.crt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ca.key</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Cacreateserial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days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365</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Notre certificat est généré. </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Il faut s’assurer qu’apache écoute bien sur le port 443 lorsque son module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est actif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/apache2/</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ports.conf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Vérifier que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Listen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443 soit présent dans le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IfModule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ssl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Nous allons maintenant pouvoir réécrire nos VHOSTS pour prendre en compte nos certificats et rediriger nos adresses vers https//www.domaine.ext/ - il faudra bien penser à modifier les dépendances Wordpress en même temps.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cd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etc</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/apache2/sites-</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available</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nano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preprod.cesi.io.conf</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nano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developper.preprod.cesi.io.conf</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Voir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screenshots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diapos suivantes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Bien penser à redémarrer les services nécessaires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systemctl</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reload</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apache2</a:t>
            </a:r>
          </a:p>
          <a:p>
            <a:r>
              <a:rPr lang="fr-FR" dirty="0"/>
              <a:t>Maintenant que les certificats sont en place ainsi que la redirection, on accède au site via HTTPS</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6" name="Objet 5">
            <a:extLst>
              <a:ext uri="{FF2B5EF4-FFF2-40B4-BE49-F238E27FC236}">
                <a16:creationId xmlns:a16="http://schemas.microsoft.com/office/drawing/2014/main" id="{C9C9AA7E-31F3-443D-BB31-BFDD1C7F172C}"/>
              </a:ext>
            </a:extLst>
          </p:cNvPr>
          <p:cNvGraphicFramePr>
            <a:graphicFrameLocks noChangeAspect="1"/>
          </p:cNvGraphicFramePr>
          <p:nvPr>
            <p:extLst>
              <p:ext uri="{D42A27DB-BD31-4B8C-83A1-F6EECF244321}">
                <p14:modId xmlns:p14="http://schemas.microsoft.com/office/powerpoint/2010/main" val="1216538480"/>
              </p:ext>
            </p:extLst>
          </p:nvPr>
        </p:nvGraphicFramePr>
        <p:xfrm>
          <a:off x="3026627" y="5373625"/>
          <a:ext cx="4356811" cy="1370643"/>
        </p:xfrm>
        <a:graphic>
          <a:graphicData uri="http://schemas.openxmlformats.org/presentationml/2006/ole">
            <mc:AlternateContent xmlns:mc="http://schemas.openxmlformats.org/markup-compatibility/2006">
              <mc:Choice xmlns:v="urn:schemas-microsoft-com:vml" Requires="v">
                <p:oleObj r:id="rId2" imgW="16228440" imgH="5091840" progId="">
                  <p:embed/>
                </p:oleObj>
              </mc:Choice>
              <mc:Fallback>
                <p:oleObj r:id="rId2" imgW="16228440" imgH="5091840" progId="">
                  <p:embed/>
                  <p:pic>
                    <p:nvPicPr>
                      <p:cNvPr id="0" name=""/>
                      <p:cNvPicPr/>
                      <p:nvPr/>
                    </p:nvPicPr>
                    <p:blipFill>
                      <a:blip r:embed="rId3"/>
                      <a:stretch>
                        <a:fillRect/>
                      </a:stretch>
                    </p:blipFill>
                    <p:spPr>
                      <a:xfrm>
                        <a:off x="3026627" y="5373625"/>
                        <a:ext cx="4356811" cy="1370643"/>
                      </a:xfrm>
                      <a:prstGeom prst="rect">
                        <a:avLst/>
                      </a:prstGeom>
                    </p:spPr>
                  </p:pic>
                </p:oleObj>
              </mc:Fallback>
            </mc:AlternateContent>
          </a:graphicData>
        </a:graphic>
      </p:graphicFrame>
    </p:spTree>
    <p:extLst>
      <p:ext uri="{BB962C8B-B14F-4D97-AF65-F5344CB8AC3E}">
        <p14:creationId xmlns:p14="http://schemas.microsoft.com/office/powerpoint/2010/main" val="1145537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a:extLst>
              <a:ext uri="{FF2B5EF4-FFF2-40B4-BE49-F238E27FC236}">
                <a16:creationId xmlns:a16="http://schemas.microsoft.com/office/drawing/2014/main" id="{5B312E99-8AE0-435A-8D7B-DB668FF90B64}"/>
              </a:ext>
            </a:extLst>
          </p:cNvPr>
          <p:cNvGraphicFramePr>
            <a:graphicFrameLocks noChangeAspect="1"/>
          </p:cNvGraphicFramePr>
          <p:nvPr>
            <p:extLst>
              <p:ext uri="{D42A27DB-BD31-4B8C-83A1-F6EECF244321}">
                <p14:modId xmlns:p14="http://schemas.microsoft.com/office/powerpoint/2010/main" val="623635378"/>
              </p:ext>
            </p:extLst>
          </p:nvPr>
        </p:nvGraphicFramePr>
        <p:xfrm>
          <a:off x="2068513" y="655284"/>
          <a:ext cx="8149907" cy="5481992"/>
        </p:xfrm>
        <a:graphic>
          <a:graphicData uri="http://schemas.openxmlformats.org/presentationml/2006/ole">
            <mc:AlternateContent xmlns:mc="http://schemas.openxmlformats.org/markup-compatibility/2006">
              <mc:Choice xmlns:v="urn:schemas-microsoft-com:vml" Requires="v">
                <p:oleObj r:id="rId2" imgW="35987040" imgH="24165000" progId="">
                  <p:embed/>
                </p:oleObj>
              </mc:Choice>
              <mc:Fallback>
                <p:oleObj r:id="rId2" imgW="35987040" imgH="24165000" progId="">
                  <p:embed/>
                  <p:pic>
                    <p:nvPicPr>
                      <p:cNvPr id="0" name=""/>
                      <p:cNvPicPr/>
                      <p:nvPr/>
                    </p:nvPicPr>
                    <p:blipFill>
                      <a:blip r:embed="rId3"/>
                      <a:stretch>
                        <a:fillRect/>
                      </a:stretch>
                    </p:blipFill>
                    <p:spPr>
                      <a:xfrm>
                        <a:off x="2068513" y="655284"/>
                        <a:ext cx="8149907" cy="5481992"/>
                      </a:xfrm>
                      <a:prstGeom prst="rect">
                        <a:avLst/>
                      </a:prstGeom>
                    </p:spPr>
                  </p:pic>
                </p:oleObj>
              </mc:Fallback>
            </mc:AlternateContent>
          </a:graphicData>
        </a:graphic>
      </p:graphicFrame>
      <p:sp>
        <p:nvSpPr>
          <p:cNvPr id="5" name="ZoneTexte 4">
            <a:extLst>
              <a:ext uri="{FF2B5EF4-FFF2-40B4-BE49-F238E27FC236}">
                <a16:creationId xmlns:a16="http://schemas.microsoft.com/office/drawing/2014/main" id="{E30BAA88-B58D-48A7-95D6-C8E33CC7D541}"/>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8</a:t>
            </a:r>
          </a:p>
        </p:txBody>
      </p:sp>
    </p:spTree>
    <p:extLst>
      <p:ext uri="{BB962C8B-B14F-4D97-AF65-F5344CB8AC3E}">
        <p14:creationId xmlns:p14="http://schemas.microsoft.com/office/powerpoint/2010/main" val="1808828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A9E3A46-1969-4367-83EE-380F59C4FEE0}"/>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8</a:t>
            </a:r>
          </a:p>
        </p:txBody>
      </p:sp>
      <p:graphicFrame>
        <p:nvGraphicFramePr>
          <p:cNvPr id="6" name="Objet 5">
            <a:extLst>
              <a:ext uri="{FF2B5EF4-FFF2-40B4-BE49-F238E27FC236}">
                <a16:creationId xmlns:a16="http://schemas.microsoft.com/office/drawing/2014/main" id="{FDD4B9A1-865E-4BAB-8DD6-A5C64A836C49}"/>
              </a:ext>
            </a:extLst>
          </p:cNvPr>
          <p:cNvGraphicFramePr>
            <a:graphicFrameLocks noChangeAspect="1"/>
          </p:cNvGraphicFramePr>
          <p:nvPr>
            <p:extLst>
              <p:ext uri="{D42A27DB-BD31-4B8C-83A1-F6EECF244321}">
                <p14:modId xmlns:p14="http://schemas.microsoft.com/office/powerpoint/2010/main" val="1038653996"/>
              </p:ext>
            </p:extLst>
          </p:nvPr>
        </p:nvGraphicFramePr>
        <p:xfrm>
          <a:off x="2032000" y="709684"/>
          <a:ext cx="8128000" cy="4468813"/>
        </p:xfrm>
        <a:graphic>
          <a:graphicData uri="http://schemas.openxmlformats.org/presentationml/2006/ole">
            <mc:AlternateContent xmlns:mc="http://schemas.openxmlformats.org/markup-compatibility/2006">
              <mc:Choice xmlns:v="urn:schemas-microsoft-com:vml" Requires="v">
                <p:oleObj r:id="rId2" imgW="36406080" imgH="19987200" progId="">
                  <p:embed/>
                </p:oleObj>
              </mc:Choice>
              <mc:Fallback>
                <p:oleObj r:id="rId2" imgW="36406080" imgH="19987200" progId="">
                  <p:embed/>
                  <p:pic>
                    <p:nvPicPr>
                      <p:cNvPr id="0" name=""/>
                      <p:cNvPicPr/>
                      <p:nvPr/>
                    </p:nvPicPr>
                    <p:blipFill>
                      <a:blip r:embed="rId3"/>
                      <a:stretch>
                        <a:fillRect/>
                      </a:stretch>
                    </p:blipFill>
                    <p:spPr>
                      <a:xfrm>
                        <a:off x="2032000" y="709684"/>
                        <a:ext cx="8128000" cy="4468813"/>
                      </a:xfrm>
                      <a:prstGeom prst="rect">
                        <a:avLst/>
                      </a:prstGeom>
                    </p:spPr>
                  </p:pic>
                </p:oleObj>
              </mc:Fallback>
            </mc:AlternateContent>
          </a:graphicData>
        </a:graphic>
      </p:graphicFrame>
    </p:spTree>
    <p:extLst>
      <p:ext uri="{BB962C8B-B14F-4D97-AF65-F5344CB8AC3E}">
        <p14:creationId xmlns:p14="http://schemas.microsoft.com/office/powerpoint/2010/main" val="355909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B3776E4B-71FD-4621-B91C-F963ED81A804}"/>
              </a:ext>
            </a:extLst>
          </p:cNvPr>
          <p:cNvSpPr txBox="1"/>
          <p:nvPr/>
        </p:nvSpPr>
        <p:spPr>
          <a:xfrm>
            <a:off x="3017520" y="5955030"/>
            <a:ext cx="2205990" cy="445770"/>
          </a:xfrm>
          <a:prstGeom prst="rect">
            <a:avLst/>
          </a:prstGeom>
          <a:solidFill>
            <a:srgbClr val="008080"/>
          </a:solidFill>
        </p:spPr>
        <p:txBody>
          <a:bodyPr wrap="square" rtlCol="0">
            <a:spAutoFit/>
          </a:bodyPr>
          <a:lstStyle/>
          <a:p>
            <a:endParaRPr lang="fr-FR" dirty="0"/>
          </a:p>
        </p:txBody>
      </p:sp>
      <p:sp>
        <p:nvSpPr>
          <p:cNvPr id="7" name="ZoneTexte 6">
            <a:extLst>
              <a:ext uri="{FF2B5EF4-FFF2-40B4-BE49-F238E27FC236}">
                <a16:creationId xmlns:a16="http://schemas.microsoft.com/office/drawing/2014/main" id="{D1519975-22BD-4D16-BC8A-278491035F10}"/>
              </a:ext>
            </a:extLst>
          </p:cNvPr>
          <p:cNvSpPr txBox="1"/>
          <p:nvPr/>
        </p:nvSpPr>
        <p:spPr>
          <a:xfrm>
            <a:off x="3017520" y="2388870"/>
            <a:ext cx="8023860" cy="925830"/>
          </a:xfrm>
          <a:prstGeom prst="rect">
            <a:avLst/>
          </a:prstGeom>
          <a:solidFill>
            <a:srgbClr val="008080"/>
          </a:solidFill>
        </p:spPr>
        <p:txBody>
          <a:bodyPr wrap="square" rtlCol="0">
            <a:spAutoFit/>
          </a:bodyPr>
          <a:lstStyle/>
          <a:p>
            <a:endParaRPr lang="fr-FR" dirty="0"/>
          </a:p>
        </p:txBody>
      </p:sp>
      <p:sp>
        <p:nvSpPr>
          <p:cNvPr id="4" name="ZoneTexte 3">
            <a:extLst>
              <a:ext uri="{FF2B5EF4-FFF2-40B4-BE49-F238E27FC236}">
                <a16:creationId xmlns:a16="http://schemas.microsoft.com/office/drawing/2014/main" id="{BBB585E1-C209-4CB5-BA91-1CEF6CEB3F11}"/>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9</a:t>
            </a:r>
          </a:p>
        </p:txBody>
      </p:sp>
      <p:sp>
        <p:nvSpPr>
          <p:cNvPr id="5" name="Titre 1">
            <a:extLst>
              <a:ext uri="{FF2B5EF4-FFF2-40B4-BE49-F238E27FC236}">
                <a16:creationId xmlns:a16="http://schemas.microsoft.com/office/drawing/2014/main" id="{3DCDFF7D-08D3-4058-A1C8-3059F8843362}"/>
              </a:ext>
            </a:extLst>
          </p:cNvPr>
          <p:cNvSpPr>
            <a:spLocks noGrp="1"/>
          </p:cNvSpPr>
          <p:nvPr>
            <p:ph type="title"/>
          </p:nvPr>
        </p:nvSpPr>
        <p:spPr>
          <a:xfrm>
            <a:off x="2592925" y="624110"/>
            <a:ext cx="8911687" cy="608794"/>
          </a:xfrm>
        </p:spPr>
        <p:txBody>
          <a:bodyPr>
            <a:normAutofit/>
          </a:bodyPr>
          <a:lstStyle/>
          <a:p>
            <a:r>
              <a:rPr lang="fr-FR" sz="3200" dirty="0"/>
              <a:t>Migration vers le serveur de production</a:t>
            </a:r>
          </a:p>
        </p:txBody>
      </p:sp>
      <p:sp>
        <p:nvSpPr>
          <p:cNvPr id="6" name="Espace réservé du contenu 2">
            <a:extLst>
              <a:ext uri="{FF2B5EF4-FFF2-40B4-BE49-F238E27FC236}">
                <a16:creationId xmlns:a16="http://schemas.microsoft.com/office/drawing/2014/main" id="{A760F4E1-1803-48F6-8E38-06E92CD08C70}"/>
              </a:ext>
            </a:extLst>
          </p:cNvPr>
          <p:cNvSpPr>
            <a:spLocks noGrp="1"/>
          </p:cNvSpPr>
          <p:nvPr>
            <p:ph idx="1"/>
          </p:nvPr>
        </p:nvSpPr>
        <p:spPr>
          <a:xfrm>
            <a:off x="2589212" y="1252656"/>
            <a:ext cx="8915400" cy="5421100"/>
          </a:xfrm>
        </p:spPr>
        <p:txBody>
          <a:bodyPr>
            <a:normAutofit/>
          </a:bodyPr>
          <a:lstStyle/>
          <a:p>
            <a:r>
              <a:rPr lang="fr-FR" dirty="0"/>
              <a:t>Nous allons maintenant pouvoir migrer tout notre contenu vers le serveur de production. Mais pour pouvoir être efficace et migrer tout le contenu d’un coup grâce à un script nous allons d’abord créer notre dossier erreurs avec les pages à l’intérieur.</a:t>
            </a:r>
            <a:br>
              <a:rPr lang="fr-FR" dirty="0"/>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udo</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mkdir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peut créer les différents fichier 401.html, 403.html, 404.html et 500.html avec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touch</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ou un éditeur comme nano, ou alors les créer sur notre hôte et les déplacer via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WinSCP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p>
          <a:p>
            <a:r>
              <a:rPr lang="fr-FR" dirty="0"/>
              <a:t>Nos directives étant déjà présentes dans nos VHOSTS, nos pages d’erreurs sont déjà accessibles.</a:t>
            </a:r>
          </a:p>
          <a:p>
            <a:r>
              <a:rPr lang="fr-FR" dirty="0"/>
              <a:t>Il ne nous reste plus qu’à migrer tout notre contenu et automatiser des back-ups de notre base de données </a:t>
            </a:r>
            <a:r>
              <a:rPr lang="fr-FR" dirty="0" err="1"/>
              <a:t>cesibdd</a:t>
            </a:r>
            <a:r>
              <a:rPr lang="fr-FR" dirty="0"/>
              <a:t> sur le serveur de production. Nous pouvons migrer le contenu à la main. Via l’interface de WP et de PHPMyAdmin nous pouvons extraire le contenu de notre site et nos bases, puis envoyer via un client SFTP ou la commande SCP nos données une par une. Un script qui réalise toutes ces taches de manière automatique sera plus intéressant.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cd ~/Scripts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./migration_prod.sh</a:t>
            </a:r>
          </a:p>
        </p:txBody>
      </p:sp>
    </p:spTree>
    <p:extLst>
      <p:ext uri="{BB962C8B-B14F-4D97-AF65-F5344CB8AC3E}">
        <p14:creationId xmlns:p14="http://schemas.microsoft.com/office/powerpoint/2010/main" val="3579496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53B0536-256F-451E-B7F6-CC3D361E2300}"/>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9</a:t>
            </a:r>
          </a:p>
        </p:txBody>
      </p:sp>
      <p:sp>
        <p:nvSpPr>
          <p:cNvPr id="6" name="Espace réservé du contenu 2">
            <a:extLst>
              <a:ext uri="{FF2B5EF4-FFF2-40B4-BE49-F238E27FC236}">
                <a16:creationId xmlns:a16="http://schemas.microsoft.com/office/drawing/2014/main" id="{22190E2D-7DFF-4B64-954C-310082764054}"/>
              </a:ext>
            </a:extLst>
          </p:cNvPr>
          <p:cNvSpPr>
            <a:spLocks noGrp="1"/>
          </p:cNvSpPr>
          <p:nvPr>
            <p:ph idx="1"/>
          </p:nvPr>
        </p:nvSpPr>
        <p:spPr>
          <a:xfrm>
            <a:off x="2589212" y="709683"/>
            <a:ext cx="8915400" cy="5841241"/>
          </a:xfrm>
        </p:spPr>
        <p:txBody>
          <a:bodyPr>
            <a:normAutofit/>
          </a:bodyPr>
          <a:lstStyle/>
          <a:p>
            <a:r>
              <a:rPr lang="fr-FR" dirty="0"/>
              <a:t>Voici ce que le script contient</a:t>
            </a:r>
            <a:br>
              <a:rPr lang="fr-FR" dirty="0"/>
            </a:b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8" name="Objet 7">
            <a:extLst>
              <a:ext uri="{FF2B5EF4-FFF2-40B4-BE49-F238E27FC236}">
                <a16:creationId xmlns:a16="http://schemas.microsoft.com/office/drawing/2014/main" id="{AFB4623A-FDB9-44F5-95EB-C22614A8048B}"/>
              </a:ext>
            </a:extLst>
          </p:cNvPr>
          <p:cNvGraphicFramePr>
            <a:graphicFrameLocks noChangeAspect="1"/>
          </p:cNvGraphicFramePr>
          <p:nvPr>
            <p:extLst>
              <p:ext uri="{D42A27DB-BD31-4B8C-83A1-F6EECF244321}">
                <p14:modId xmlns:p14="http://schemas.microsoft.com/office/powerpoint/2010/main" val="3357868695"/>
              </p:ext>
            </p:extLst>
          </p:nvPr>
        </p:nvGraphicFramePr>
        <p:xfrm>
          <a:off x="2637051" y="1284620"/>
          <a:ext cx="8128000" cy="4205287"/>
        </p:xfrm>
        <a:graphic>
          <a:graphicData uri="http://schemas.openxmlformats.org/presentationml/2006/ole">
            <mc:AlternateContent xmlns:mc="http://schemas.openxmlformats.org/markup-compatibility/2006">
              <mc:Choice xmlns:v="urn:schemas-microsoft-com:vml" Requires="v">
                <p:oleObj r:id="rId2" imgW="34260120" imgH="17701560" progId="">
                  <p:embed/>
                </p:oleObj>
              </mc:Choice>
              <mc:Fallback>
                <p:oleObj r:id="rId2" imgW="34260120" imgH="17701560" progId="">
                  <p:embed/>
                  <p:pic>
                    <p:nvPicPr>
                      <p:cNvPr id="0" name=""/>
                      <p:cNvPicPr/>
                      <p:nvPr/>
                    </p:nvPicPr>
                    <p:blipFill>
                      <a:blip r:embed="rId3"/>
                      <a:stretch>
                        <a:fillRect/>
                      </a:stretch>
                    </p:blipFill>
                    <p:spPr>
                      <a:xfrm>
                        <a:off x="2637051" y="1284620"/>
                        <a:ext cx="8128000" cy="4205287"/>
                      </a:xfrm>
                      <a:prstGeom prst="rect">
                        <a:avLst/>
                      </a:prstGeom>
                    </p:spPr>
                  </p:pic>
                </p:oleObj>
              </mc:Fallback>
            </mc:AlternateContent>
          </a:graphicData>
        </a:graphic>
      </p:graphicFrame>
    </p:spTree>
    <p:extLst>
      <p:ext uri="{BB962C8B-B14F-4D97-AF65-F5344CB8AC3E}">
        <p14:creationId xmlns:p14="http://schemas.microsoft.com/office/powerpoint/2010/main" val="351299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0BA06828-B94A-465D-B54B-27EA8A1D8772}"/>
              </a:ext>
            </a:extLst>
          </p:cNvPr>
          <p:cNvSpPr txBox="1"/>
          <p:nvPr/>
        </p:nvSpPr>
        <p:spPr>
          <a:xfrm>
            <a:off x="3016724" y="1348740"/>
            <a:ext cx="8356126" cy="1520190"/>
          </a:xfrm>
          <a:prstGeom prst="rect">
            <a:avLst/>
          </a:prstGeom>
          <a:solidFill>
            <a:srgbClr val="008080"/>
          </a:solidFill>
        </p:spPr>
        <p:txBody>
          <a:bodyPr wrap="square" rtlCol="0">
            <a:spAutoFit/>
          </a:bodyPr>
          <a:lstStyle/>
          <a:p>
            <a:endParaRPr lang="fr-FR" dirty="0"/>
          </a:p>
        </p:txBody>
      </p:sp>
      <p:graphicFrame>
        <p:nvGraphicFramePr>
          <p:cNvPr id="4" name="Objet 3">
            <a:extLst>
              <a:ext uri="{FF2B5EF4-FFF2-40B4-BE49-F238E27FC236}">
                <a16:creationId xmlns:a16="http://schemas.microsoft.com/office/drawing/2014/main" id="{07866B5D-6996-4DEA-81C2-7FC4677B1188}"/>
              </a:ext>
            </a:extLst>
          </p:cNvPr>
          <p:cNvGraphicFramePr>
            <a:graphicFrameLocks noChangeAspect="1"/>
          </p:cNvGraphicFramePr>
          <p:nvPr>
            <p:extLst>
              <p:ext uri="{D42A27DB-BD31-4B8C-83A1-F6EECF244321}">
                <p14:modId xmlns:p14="http://schemas.microsoft.com/office/powerpoint/2010/main" val="1334121000"/>
              </p:ext>
            </p:extLst>
          </p:nvPr>
        </p:nvGraphicFramePr>
        <p:xfrm>
          <a:off x="3016724" y="3228975"/>
          <a:ext cx="6627694" cy="3394021"/>
        </p:xfrm>
        <a:graphic>
          <a:graphicData uri="http://schemas.openxmlformats.org/presentationml/2006/ole">
            <mc:AlternateContent xmlns:mc="http://schemas.openxmlformats.org/markup-compatibility/2006">
              <mc:Choice xmlns:v="urn:schemas-microsoft-com:vml" Requires="v">
                <p:oleObj r:id="rId2" imgW="18844200" imgH="9637920" progId="">
                  <p:embed/>
                </p:oleObj>
              </mc:Choice>
              <mc:Fallback>
                <p:oleObj r:id="rId2" imgW="18844200" imgH="9637920" progId="">
                  <p:embed/>
                  <p:pic>
                    <p:nvPicPr>
                      <p:cNvPr id="0" name=""/>
                      <p:cNvPicPr/>
                      <p:nvPr/>
                    </p:nvPicPr>
                    <p:blipFill>
                      <a:blip r:embed="rId3"/>
                      <a:stretch>
                        <a:fillRect/>
                      </a:stretch>
                    </p:blipFill>
                    <p:spPr>
                      <a:xfrm>
                        <a:off x="3016724" y="3228975"/>
                        <a:ext cx="6627694" cy="3394021"/>
                      </a:xfrm>
                      <a:prstGeom prst="rect">
                        <a:avLst/>
                      </a:prstGeom>
                    </p:spPr>
                  </p:pic>
                </p:oleObj>
              </mc:Fallback>
            </mc:AlternateContent>
          </a:graphicData>
        </a:graphic>
      </p:graphicFrame>
      <p:sp>
        <p:nvSpPr>
          <p:cNvPr id="5" name="ZoneTexte 4">
            <a:extLst>
              <a:ext uri="{FF2B5EF4-FFF2-40B4-BE49-F238E27FC236}">
                <a16:creationId xmlns:a16="http://schemas.microsoft.com/office/drawing/2014/main" id="{D606D101-C6A7-4476-ABDC-F97A1C3C0CF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9</a:t>
            </a:r>
          </a:p>
        </p:txBody>
      </p:sp>
      <p:sp>
        <p:nvSpPr>
          <p:cNvPr id="6" name="Espace réservé du contenu 2">
            <a:extLst>
              <a:ext uri="{FF2B5EF4-FFF2-40B4-BE49-F238E27FC236}">
                <a16:creationId xmlns:a16="http://schemas.microsoft.com/office/drawing/2014/main" id="{6AE7F151-2E0E-4C6D-AA8E-6AF0429D2146}"/>
              </a:ext>
            </a:extLst>
          </p:cNvPr>
          <p:cNvSpPr>
            <a:spLocks noGrp="1"/>
          </p:cNvSpPr>
          <p:nvPr>
            <p:ph idx="1"/>
          </p:nvPr>
        </p:nvSpPr>
        <p:spPr>
          <a:xfrm>
            <a:off x="2589212" y="709684"/>
            <a:ext cx="8915400" cy="5421100"/>
          </a:xfrm>
        </p:spPr>
        <p:txBody>
          <a:bodyPr>
            <a:normAutofit/>
          </a:bodyPr>
          <a:lstStyle/>
          <a:p>
            <a:r>
              <a:rPr lang="fr-FR" dirty="0"/>
              <a:t>Nous pouvons maintenant finaliser cet exercice en planifiant des back-ups réguliers de notre base de données </a:t>
            </a:r>
            <a:r>
              <a:rPr lang="fr-FR" dirty="0" err="1"/>
              <a:t>cesibdd</a:t>
            </a:r>
            <a:r>
              <a:rPr lang="fr-FR" dirty="0"/>
              <a:t>.</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Pour cela nous allons ajouter une tâche au planificateur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d’ubuntu</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crontab</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Ajouter une ligne suivant le modèle décrit dans le fichier</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Par exemple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0 9 * * 1 /home/user/back-ups/script/back-up.sh</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Ceci aura pour effet d’exécuter le script de back-up tous les lundis matins à 9h00.</a:t>
            </a:r>
          </a:p>
          <a:p>
            <a:r>
              <a:rPr lang="fr-FR" dirty="0"/>
              <a:t>Voici le script en question</a:t>
            </a:r>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80830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60011-0CB6-4F7A-810C-8715CD749B32}"/>
              </a:ext>
            </a:extLst>
          </p:cNvPr>
          <p:cNvSpPr>
            <a:spLocks noGrp="1"/>
          </p:cNvSpPr>
          <p:nvPr>
            <p:ph type="title"/>
          </p:nvPr>
        </p:nvSpPr>
        <p:spPr/>
        <p:txBody>
          <a:bodyPr/>
          <a:lstStyle/>
          <a:p>
            <a:r>
              <a:rPr lang="fr-FR" dirty="0"/>
              <a:t>Clustering et </a:t>
            </a:r>
            <a:r>
              <a:rPr lang="fr-FR" dirty="0" err="1"/>
              <a:t>load</a:t>
            </a:r>
            <a:r>
              <a:rPr lang="fr-FR" dirty="0"/>
              <a:t>-balancing</a:t>
            </a:r>
          </a:p>
        </p:txBody>
      </p:sp>
      <p:sp>
        <p:nvSpPr>
          <p:cNvPr id="3" name="Espace réservé du contenu 2">
            <a:extLst>
              <a:ext uri="{FF2B5EF4-FFF2-40B4-BE49-F238E27FC236}">
                <a16:creationId xmlns:a16="http://schemas.microsoft.com/office/drawing/2014/main" id="{B8A26E06-657E-4872-AFDD-6750C0BB7A5B}"/>
              </a:ext>
            </a:extLst>
          </p:cNvPr>
          <p:cNvSpPr>
            <a:spLocks noGrp="1"/>
          </p:cNvSpPr>
          <p:nvPr>
            <p:ph idx="1"/>
          </p:nvPr>
        </p:nvSpPr>
        <p:spPr/>
        <p:txBody>
          <a:bodyPr/>
          <a:lstStyle/>
          <a:p>
            <a:r>
              <a:rPr lang="fr-FR" dirty="0"/>
              <a:t>Cet objectif optionnel </a:t>
            </a:r>
            <a:r>
              <a:rPr lang="fr-FR"/>
              <a:t>n’a malheureusement </a:t>
            </a:r>
            <a:r>
              <a:rPr lang="fr-FR" dirty="0"/>
              <a:t>pas été atteint. Ceci dit nous pouvons toujours discuter du principe de fonctionnement.</a:t>
            </a:r>
          </a:p>
        </p:txBody>
      </p:sp>
      <p:sp>
        <p:nvSpPr>
          <p:cNvPr id="4" name="ZoneTexte 3">
            <a:extLst>
              <a:ext uri="{FF2B5EF4-FFF2-40B4-BE49-F238E27FC236}">
                <a16:creationId xmlns:a16="http://schemas.microsoft.com/office/drawing/2014/main" id="{2C06A6D0-FBF3-471D-9605-60C3B2FC2E0E}"/>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10</a:t>
            </a:r>
          </a:p>
        </p:txBody>
      </p:sp>
    </p:spTree>
    <p:extLst>
      <p:ext uri="{BB962C8B-B14F-4D97-AF65-F5344CB8AC3E}">
        <p14:creationId xmlns:p14="http://schemas.microsoft.com/office/powerpoint/2010/main" val="260063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32B555-116C-4738-94BE-BCA5CABA5C44}"/>
              </a:ext>
            </a:extLst>
          </p:cNvPr>
          <p:cNvSpPr>
            <a:spLocks noGrp="1"/>
          </p:cNvSpPr>
          <p:nvPr>
            <p:ph type="title"/>
          </p:nvPr>
        </p:nvSpPr>
        <p:spPr>
          <a:xfrm>
            <a:off x="2592925" y="624110"/>
            <a:ext cx="8911687" cy="650508"/>
          </a:xfrm>
        </p:spPr>
        <p:txBody>
          <a:bodyPr>
            <a:normAutofit fontScale="90000"/>
          </a:bodyPr>
          <a:lstStyle/>
          <a:p>
            <a:r>
              <a:rPr lang="fr-FR" dirty="0"/>
              <a:t>Installation du système</a:t>
            </a:r>
            <a:br>
              <a:rPr lang="fr-FR" dirty="0"/>
            </a:br>
            <a:endParaRPr lang="fr-FR" dirty="0"/>
          </a:p>
        </p:txBody>
      </p:sp>
      <p:sp>
        <p:nvSpPr>
          <p:cNvPr id="3" name="Espace réservé du contenu 2">
            <a:extLst>
              <a:ext uri="{FF2B5EF4-FFF2-40B4-BE49-F238E27FC236}">
                <a16:creationId xmlns:a16="http://schemas.microsoft.com/office/drawing/2014/main" id="{7FD12082-98FF-451C-8B9B-F69C462ECC46}"/>
              </a:ext>
            </a:extLst>
          </p:cNvPr>
          <p:cNvSpPr>
            <a:spLocks noGrp="1"/>
          </p:cNvSpPr>
          <p:nvPr>
            <p:ph idx="1"/>
          </p:nvPr>
        </p:nvSpPr>
        <p:spPr>
          <a:xfrm>
            <a:off x="2589212" y="1274618"/>
            <a:ext cx="8915400" cy="4636604"/>
          </a:xfrm>
        </p:spPr>
        <p:txBody>
          <a:bodyPr>
            <a:normAutofit/>
          </a:bodyPr>
          <a:lstStyle/>
          <a:p>
            <a:r>
              <a:rPr lang="fr-FR" u="sng" dirty="0"/>
              <a:t>Outils utilisés : </a:t>
            </a:r>
          </a:p>
          <a:p>
            <a:pPr marL="0" indent="0">
              <a:buNone/>
            </a:pPr>
            <a:r>
              <a:rPr lang="fr-FR" dirty="0">
                <a:sym typeface="Wingdings" panose="05000000000000000000" pitchFamily="2" charset="2"/>
              </a:rPr>
              <a:t>		- </a:t>
            </a:r>
            <a:r>
              <a:rPr lang="fr-FR" dirty="0"/>
              <a:t>Oracle VM VirtualBox (ou tout autre outil de virtualisation)</a:t>
            </a:r>
          </a:p>
          <a:p>
            <a:pPr marL="0" indent="0">
              <a:buNone/>
            </a:pPr>
            <a:r>
              <a:rPr lang="fr-FR" dirty="0"/>
              <a:t>		- Ubuntu 20.04 (on utilisera ici une version avec interface pour faciliter 			  les tests en local)</a:t>
            </a:r>
          </a:p>
          <a:p>
            <a:pPr marL="0" indent="0">
              <a:buNone/>
            </a:pPr>
            <a:endParaRPr lang="fr-FR" dirty="0"/>
          </a:p>
          <a:p>
            <a:r>
              <a:rPr lang="fr-FR" u="sng" dirty="0"/>
              <a:t>Configuration de Oracle VM VirtualBox :</a:t>
            </a:r>
          </a:p>
          <a:p>
            <a:pPr marL="0" indent="0">
              <a:buNone/>
            </a:pPr>
            <a:r>
              <a:rPr lang="fr-FR" dirty="0"/>
              <a:t>		- Mémoire vive : 2048 Mo</a:t>
            </a:r>
          </a:p>
          <a:p>
            <a:pPr marL="0" indent="0">
              <a:buNone/>
            </a:pPr>
            <a:r>
              <a:rPr lang="fr-FR" dirty="0"/>
              <a:t>		- Processeur : 2</a:t>
            </a:r>
          </a:p>
          <a:p>
            <a:pPr marL="0" indent="0">
              <a:buNone/>
            </a:pPr>
            <a:r>
              <a:rPr lang="fr-FR" dirty="0"/>
              <a:t>		- Mémoire Vidéo : 128 Mo</a:t>
            </a:r>
          </a:p>
          <a:p>
            <a:pPr marL="0" indent="0">
              <a:buNone/>
            </a:pPr>
            <a:r>
              <a:rPr lang="fr-FR" dirty="0"/>
              <a:t>		- Mode d’accès réseau : Accès par pont</a:t>
            </a:r>
          </a:p>
        </p:txBody>
      </p:sp>
      <p:sp>
        <p:nvSpPr>
          <p:cNvPr id="4" name="ZoneTexte 3">
            <a:extLst>
              <a:ext uri="{FF2B5EF4-FFF2-40B4-BE49-F238E27FC236}">
                <a16:creationId xmlns:a16="http://schemas.microsoft.com/office/drawing/2014/main" id="{75985779-3A06-402C-9BAE-33C082830A7D}"/>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1</a:t>
            </a:r>
          </a:p>
        </p:txBody>
      </p:sp>
    </p:spTree>
    <p:extLst>
      <p:ext uri="{BB962C8B-B14F-4D97-AF65-F5344CB8AC3E}">
        <p14:creationId xmlns:p14="http://schemas.microsoft.com/office/powerpoint/2010/main" val="236246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FB38AC-6412-4439-9396-8CA0A4D1EFD4}"/>
              </a:ext>
            </a:extLst>
          </p:cNvPr>
          <p:cNvSpPr>
            <a:spLocks noGrp="1"/>
          </p:cNvSpPr>
          <p:nvPr>
            <p:ph idx="1"/>
          </p:nvPr>
        </p:nvSpPr>
        <p:spPr>
          <a:xfrm>
            <a:off x="2589212" y="709684"/>
            <a:ext cx="8915400" cy="968991"/>
          </a:xfrm>
        </p:spPr>
        <p:txBody>
          <a:bodyPr/>
          <a:lstStyle/>
          <a:p>
            <a:r>
              <a:rPr lang="fr-FR" dirty="0"/>
              <a:t>On fixe l’IP du serveur pour qu’il soit toujours accessible depuis la machine hôte</a:t>
            </a:r>
          </a:p>
        </p:txBody>
      </p:sp>
      <p:sp>
        <p:nvSpPr>
          <p:cNvPr id="6" name="ZoneTexte 5">
            <a:extLst>
              <a:ext uri="{FF2B5EF4-FFF2-40B4-BE49-F238E27FC236}">
                <a16:creationId xmlns:a16="http://schemas.microsoft.com/office/drawing/2014/main" id="{2572FDC9-7323-480A-977C-4A4F9031423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1</a:t>
            </a:r>
          </a:p>
        </p:txBody>
      </p:sp>
      <p:graphicFrame>
        <p:nvGraphicFramePr>
          <p:cNvPr id="7" name="Objet 6">
            <a:extLst>
              <a:ext uri="{FF2B5EF4-FFF2-40B4-BE49-F238E27FC236}">
                <a16:creationId xmlns:a16="http://schemas.microsoft.com/office/drawing/2014/main" id="{45AAFCCA-DE78-4447-A57C-9F4B4D1AE403}"/>
              </a:ext>
            </a:extLst>
          </p:cNvPr>
          <p:cNvGraphicFramePr>
            <a:graphicFrameLocks noChangeAspect="1"/>
          </p:cNvGraphicFramePr>
          <p:nvPr>
            <p:extLst>
              <p:ext uri="{D42A27DB-BD31-4B8C-83A1-F6EECF244321}">
                <p14:modId xmlns:p14="http://schemas.microsoft.com/office/powerpoint/2010/main" val="2324179228"/>
              </p:ext>
            </p:extLst>
          </p:nvPr>
        </p:nvGraphicFramePr>
        <p:xfrm>
          <a:off x="2589212" y="1473579"/>
          <a:ext cx="5205413" cy="1114425"/>
        </p:xfrm>
        <a:graphic>
          <a:graphicData uri="http://schemas.openxmlformats.org/presentationml/2006/ole">
            <mc:AlternateContent xmlns:mc="http://schemas.openxmlformats.org/markup-compatibility/2006">
              <mc:Choice xmlns:v="urn:schemas-microsoft-com:vml" Requires="v">
                <p:oleObj r:id="rId2" imgW="13840920" imgH="2958480" progId="">
                  <p:embed/>
                </p:oleObj>
              </mc:Choice>
              <mc:Fallback>
                <p:oleObj r:id="rId2" imgW="13840920" imgH="2958480" progId="">
                  <p:embed/>
                  <p:pic>
                    <p:nvPicPr>
                      <p:cNvPr id="9" name="Objet 8">
                        <a:extLst>
                          <a:ext uri="{FF2B5EF4-FFF2-40B4-BE49-F238E27FC236}">
                            <a16:creationId xmlns:a16="http://schemas.microsoft.com/office/drawing/2014/main" id="{842ECF47-041B-4ADF-96C4-1137D4A1976B}"/>
                          </a:ext>
                        </a:extLst>
                      </p:cNvPr>
                      <p:cNvPicPr/>
                      <p:nvPr/>
                    </p:nvPicPr>
                    <p:blipFill>
                      <a:blip r:embed="rId3"/>
                      <a:stretch>
                        <a:fillRect/>
                      </a:stretch>
                    </p:blipFill>
                    <p:spPr>
                      <a:xfrm>
                        <a:off x="2589212" y="1473579"/>
                        <a:ext cx="5205413" cy="1114425"/>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82EE0E0F-4E63-42B7-8003-4BC12E656764}"/>
              </a:ext>
            </a:extLst>
          </p:cNvPr>
          <p:cNvGraphicFramePr>
            <a:graphicFrameLocks noChangeAspect="1"/>
          </p:cNvGraphicFramePr>
          <p:nvPr>
            <p:extLst>
              <p:ext uri="{D42A27DB-BD31-4B8C-83A1-F6EECF244321}">
                <p14:modId xmlns:p14="http://schemas.microsoft.com/office/powerpoint/2010/main" val="53560286"/>
              </p:ext>
            </p:extLst>
          </p:nvPr>
        </p:nvGraphicFramePr>
        <p:xfrm>
          <a:off x="2589212" y="2793551"/>
          <a:ext cx="5767387" cy="3862387"/>
        </p:xfrm>
        <a:graphic>
          <a:graphicData uri="http://schemas.openxmlformats.org/presentationml/2006/ole">
            <mc:AlternateContent xmlns:mc="http://schemas.openxmlformats.org/markup-compatibility/2006">
              <mc:Choice xmlns:v="urn:schemas-microsoft-com:vml" Requires="v">
                <p:oleObj r:id="rId4" imgW="15339600" imgH="10260000" progId="">
                  <p:embed/>
                </p:oleObj>
              </mc:Choice>
              <mc:Fallback>
                <p:oleObj r:id="rId4" imgW="15339600" imgH="10260000" progId="">
                  <p:embed/>
                  <p:pic>
                    <p:nvPicPr>
                      <p:cNvPr id="4" name="Objet 3">
                        <a:extLst>
                          <a:ext uri="{FF2B5EF4-FFF2-40B4-BE49-F238E27FC236}">
                            <a16:creationId xmlns:a16="http://schemas.microsoft.com/office/drawing/2014/main" id="{83CE6DAC-D612-4C28-B12A-C315FAE06575}"/>
                          </a:ext>
                        </a:extLst>
                      </p:cNvPr>
                      <p:cNvPicPr/>
                      <p:nvPr/>
                    </p:nvPicPr>
                    <p:blipFill>
                      <a:blip r:embed="rId5"/>
                      <a:stretch>
                        <a:fillRect/>
                      </a:stretch>
                    </p:blipFill>
                    <p:spPr>
                      <a:xfrm>
                        <a:off x="2589212" y="2793551"/>
                        <a:ext cx="5767387" cy="3862387"/>
                      </a:xfrm>
                      <a:prstGeom prst="rect">
                        <a:avLst/>
                      </a:prstGeom>
                    </p:spPr>
                  </p:pic>
                </p:oleObj>
              </mc:Fallback>
            </mc:AlternateContent>
          </a:graphicData>
        </a:graphic>
      </p:graphicFrame>
    </p:spTree>
    <p:extLst>
      <p:ext uri="{BB962C8B-B14F-4D97-AF65-F5344CB8AC3E}">
        <p14:creationId xmlns:p14="http://schemas.microsoft.com/office/powerpoint/2010/main" val="155081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39E959C4-5A39-47F6-852D-2651554B5F56}"/>
              </a:ext>
            </a:extLst>
          </p:cNvPr>
          <p:cNvSpPr txBox="1"/>
          <p:nvPr/>
        </p:nvSpPr>
        <p:spPr>
          <a:xfrm>
            <a:off x="2989262" y="4844956"/>
            <a:ext cx="6943408" cy="1828800"/>
          </a:xfrm>
          <a:prstGeom prst="rect">
            <a:avLst/>
          </a:prstGeom>
          <a:solidFill>
            <a:srgbClr val="008080"/>
          </a:solidFill>
        </p:spPr>
        <p:txBody>
          <a:bodyPr wrap="square" rtlCol="0">
            <a:spAutoFit/>
          </a:bodyPr>
          <a:lstStyle/>
          <a:p>
            <a:endParaRPr lang="fr-FR" dirty="0"/>
          </a:p>
        </p:txBody>
      </p:sp>
      <p:sp>
        <p:nvSpPr>
          <p:cNvPr id="2" name="Titre 1">
            <a:extLst>
              <a:ext uri="{FF2B5EF4-FFF2-40B4-BE49-F238E27FC236}">
                <a16:creationId xmlns:a16="http://schemas.microsoft.com/office/drawing/2014/main" id="{AAC0575B-5351-413B-8708-93C210615ED8}"/>
              </a:ext>
            </a:extLst>
          </p:cNvPr>
          <p:cNvSpPr>
            <a:spLocks noGrp="1"/>
          </p:cNvSpPr>
          <p:nvPr>
            <p:ph type="title"/>
          </p:nvPr>
        </p:nvSpPr>
        <p:spPr>
          <a:xfrm>
            <a:off x="2592925" y="624110"/>
            <a:ext cx="8911687" cy="608794"/>
          </a:xfrm>
        </p:spPr>
        <p:txBody>
          <a:bodyPr>
            <a:normAutofit/>
          </a:bodyPr>
          <a:lstStyle/>
          <a:p>
            <a:r>
              <a:rPr lang="fr-FR" sz="3200" dirty="0"/>
              <a:t>Installation du serveur web</a:t>
            </a:r>
          </a:p>
        </p:txBody>
      </p:sp>
      <p:sp>
        <p:nvSpPr>
          <p:cNvPr id="4" name="ZoneTexte 3">
            <a:extLst>
              <a:ext uri="{FF2B5EF4-FFF2-40B4-BE49-F238E27FC236}">
                <a16:creationId xmlns:a16="http://schemas.microsoft.com/office/drawing/2014/main" id="{FD4AAA66-4053-446D-9725-AF25C11D9CE1}"/>
              </a:ext>
            </a:extLst>
          </p:cNvPr>
          <p:cNvSpPr txBox="1"/>
          <p:nvPr/>
        </p:nvSpPr>
        <p:spPr>
          <a:xfrm>
            <a:off x="2989262" y="2457450"/>
            <a:ext cx="6943408" cy="2057400"/>
          </a:xfrm>
          <a:prstGeom prst="rect">
            <a:avLst/>
          </a:prstGeom>
          <a:solidFill>
            <a:srgbClr val="008080"/>
          </a:solidFill>
        </p:spPr>
        <p:txBody>
          <a:bodyPr wrap="square" rtlCol="0">
            <a:spAutoFit/>
          </a:bodyPr>
          <a:lstStyle/>
          <a:p>
            <a:endParaRPr lang="fr-FR" dirty="0"/>
          </a:p>
        </p:txBody>
      </p:sp>
      <p:sp>
        <p:nvSpPr>
          <p:cNvPr id="3" name="Espace réservé du contenu 2">
            <a:extLst>
              <a:ext uri="{FF2B5EF4-FFF2-40B4-BE49-F238E27FC236}">
                <a16:creationId xmlns:a16="http://schemas.microsoft.com/office/drawing/2014/main" id="{319ECE6A-75B9-42BA-BDC1-638FBCC906B8}"/>
              </a:ext>
            </a:extLst>
          </p:cNvPr>
          <p:cNvSpPr>
            <a:spLocks noGrp="1"/>
          </p:cNvSpPr>
          <p:nvPr>
            <p:ph idx="1"/>
          </p:nvPr>
        </p:nvSpPr>
        <p:spPr>
          <a:xfrm>
            <a:off x="2589212" y="1252656"/>
            <a:ext cx="8915400" cy="5421100"/>
          </a:xfrm>
        </p:spPr>
        <p:txBody>
          <a:bodyPr>
            <a:normAutofit fontScale="92500" lnSpcReduction="10000"/>
          </a:bodyPr>
          <a:lstStyle/>
          <a:p>
            <a:r>
              <a:rPr lang="fr-FR" dirty="0"/>
              <a:t>Pour faciliter la suite on renomme notre machine et on modifie nos fichiers hosts client et serveur pour simuler un nom de domaine. Cela nous permettra d’appeler le serveur via un nom plutôt que via son IP (on prévoit tout de suite les hosts pour le serveur de production)</a:t>
            </a:r>
            <a:br>
              <a:rPr lang="fr-FR" dirty="0"/>
            </a:br>
            <a:r>
              <a:rPr lang="fr-FR" dirty="0"/>
              <a:t>	</a:t>
            </a:r>
            <a:r>
              <a:rPr lang="fr-FR" sz="1400" b="1" u="sng" dirty="0"/>
              <a:t>Côté serveur :</a:t>
            </a:r>
            <a:br>
              <a:rPr lang="fr-FR" dirty="0"/>
            </a:br>
            <a:r>
              <a:rPr lang="fr-FR" dirty="0">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hostname</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remplace le nom actuel par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preproduction</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udo</a:t>
            </a:r>
            <a:r>
              <a:rPr lang="fr-FR" sz="1400" dirty="0">
                <a:solidFill>
                  <a:srgbClr val="FFC000"/>
                </a:solidFill>
                <a:highlight>
                  <a:srgbClr val="008080"/>
                </a:highlight>
                <a:latin typeface="Miriam Fixed" panose="020B0604020202020204" pitchFamily="49" charset="-79"/>
                <a:cs typeface="Miriam Fixed" panose="020B0604020202020204" pitchFamily="49" charset="-79"/>
              </a:rPr>
              <a:t> nano /</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etc</a:t>
            </a:r>
            <a:r>
              <a:rPr lang="fr-FR" sz="1400" dirty="0">
                <a:solidFill>
                  <a:srgbClr val="FFC000"/>
                </a:solidFill>
                <a:highlight>
                  <a:srgbClr val="008080"/>
                </a:highlight>
                <a:latin typeface="Miriam Fixed" panose="020B0604020202020204" pitchFamily="49" charset="-79"/>
                <a:cs typeface="Miriam Fixed" panose="020B0604020202020204" pitchFamily="49" charset="-79"/>
              </a:rPr>
              <a:t>/hosts (on insère dans le fichier ce qui suit)</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Hosts pour mes noms de serveurs</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127.0.0.1	localhost</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127.0.1.1	</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preproduction</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192.168.1.11	production</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Hosts pour mes noms de sites</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a:t>
            </a:r>
            <a:r>
              <a:rPr lang="fr-FR" sz="1400" dirty="0">
                <a:solidFill>
                  <a:srgbClr val="FFC000"/>
                </a:solidFill>
                <a:highlight>
                  <a:srgbClr val="008080"/>
                </a:highlight>
                <a:latin typeface="Miriam Fixed" panose="020B0604020202020204" pitchFamily="49" charset="-79"/>
                <a:cs typeface="Miriam Fixed" panose="020B0604020202020204" pitchFamily="49" charset="-79"/>
                <a:hlinkClick r:id="rId2">
                  <a:extLst>
                    <a:ext uri="{A12FA001-AC4F-418D-AE19-62706E023703}">
                      <ahyp:hlinkClr xmlns:ahyp="http://schemas.microsoft.com/office/drawing/2018/hyperlinkcolor" val="tx"/>
                    </a:ext>
                  </a:extLst>
                </a:hlinkClick>
              </a:rPr>
              <a:t>www.preprod.cesi.io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developper.preprod.cesi.io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www.developper.preprod.cesi.io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latin typeface="Miriam Fixed" panose="020B0604020202020204" pitchFamily="49" charset="-79"/>
                <a:cs typeface="Miriam Fixed" panose="020B0604020202020204" pitchFamily="49" charset="-79"/>
              </a:rPr>
              <a:t>	</a:t>
            </a:r>
            <a:r>
              <a:rPr lang="fr-FR" sz="1400" b="1" u="sng" dirty="0"/>
              <a:t> Côté client :</a:t>
            </a:r>
            <a:br>
              <a:rPr lang="fr-FR" sz="1400" b="1" u="sng" dirty="0"/>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Hosts production</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192.168.1.11	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192.168.1.11	</a:t>
            </a:r>
            <a:r>
              <a:rPr lang="fr-FR" sz="1400" dirty="0">
                <a:solidFill>
                  <a:srgbClr val="FFC000"/>
                </a:solidFill>
                <a:highlight>
                  <a:srgbClr val="008080"/>
                </a:highlight>
                <a:latin typeface="Miriam Fixed" panose="020B0604020202020204" pitchFamily="49" charset="-79"/>
                <a:cs typeface="Miriam Fixed" panose="020B0604020202020204" pitchFamily="49" charset="-79"/>
                <a:hlinkClick r:id="rId3">
                  <a:extLst>
                    <a:ext uri="{A12FA001-AC4F-418D-AE19-62706E023703}">
                      <ahyp:hlinkClr xmlns:ahyp="http://schemas.microsoft.com/office/drawing/2018/hyperlinkcolor" val="tx"/>
                    </a:ext>
                  </a:extLst>
                </a:hlinkClick>
              </a:rPr>
              <a:t>www.cesi.io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192.168.1.11	developper.cesi.io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192.168.1.11	</a:t>
            </a:r>
            <a:r>
              <a:rPr lang="fr-FR" sz="1400" dirty="0">
                <a:solidFill>
                  <a:srgbClr val="FFC000"/>
                </a:solidFill>
                <a:highlight>
                  <a:srgbClr val="008080"/>
                </a:highlight>
                <a:latin typeface="Miriam Fixed" panose="020B0604020202020204" pitchFamily="49" charset="-79"/>
                <a:cs typeface="Miriam Fixed" panose="020B0604020202020204" pitchFamily="49" charset="-79"/>
                <a:hlinkClick r:id="rId4">
                  <a:extLst>
                    <a:ext uri="{A12FA001-AC4F-418D-AE19-62706E023703}">
                      <ahyp:hlinkClr xmlns:ahyp="http://schemas.microsoft.com/office/drawing/2018/hyperlinkcolor" val="tx"/>
                    </a:ext>
                  </a:extLst>
                </a:hlinkClick>
              </a:rPr>
              <a:t>www.developper.cesi.io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Hosts </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pré-production</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a:t>
            </a:r>
            <a:r>
              <a:rPr lang="fr-FR" sz="1400" dirty="0">
                <a:solidFill>
                  <a:srgbClr val="FFC000"/>
                </a:solidFill>
                <a:highlight>
                  <a:srgbClr val="008080"/>
                </a:highlight>
                <a:latin typeface="Miriam Fixed" panose="020B0604020202020204" pitchFamily="49" charset="-79"/>
                <a:cs typeface="Miriam Fixed" panose="020B0604020202020204" pitchFamily="49" charset="-79"/>
                <a:hlinkClick r:id="rId2">
                  <a:extLst>
                    <a:ext uri="{A12FA001-AC4F-418D-AE19-62706E023703}">
                      <ahyp:hlinkClr xmlns:ahyp="http://schemas.microsoft.com/office/drawing/2018/hyperlinkcolor" val="tx"/>
                    </a:ext>
                  </a:extLst>
                </a:hlinkClick>
              </a:rPr>
              <a:t>www.preprod.cesi.io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developper.preprod.cesi.io</a:t>
            </a:r>
            <a:br>
              <a:rPr lang="fr-FR" sz="1400" dirty="0">
                <a:solidFill>
                  <a:srgbClr val="FFC000"/>
                </a:solidFill>
                <a:highlight>
                  <a:srgbClr val="008080"/>
                </a:highlight>
                <a:latin typeface="Miriam Fixed" panose="020B0604020202020204" pitchFamily="49" charset="-79"/>
                <a:cs typeface="Miriam Fixed" panose="020B0604020202020204" pitchFamily="49" charset="-79"/>
              </a:rPr>
            </a:br>
            <a:r>
              <a:rPr lang="fr-FR" sz="1400" dirty="0">
                <a:solidFill>
                  <a:srgbClr val="FFC000"/>
                </a:solidFill>
                <a:highlight>
                  <a:srgbClr val="008080"/>
                </a:highlight>
                <a:latin typeface="Miriam Fixed" panose="020B0604020202020204" pitchFamily="49" charset="-79"/>
                <a:cs typeface="Miriam Fixed" panose="020B0604020202020204" pitchFamily="49" charset="-79"/>
              </a:rPr>
              <a:t>	192.168.1.10	www.developper.preprod.cesi.io</a:t>
            </a:r>
            <a:endParaRPr lang="fr-FR" dirty="0"/>
          </a:p>
          <a:p>
            <a:pPr marL="0" indent="0">
              <a:buNone/>
            </a:pPr>
            <a:endParaRPr lang="fr-FR" dirty="0"/>
          </a:p>
        </p:txBody>
      </p:sp>
      <p:sp>
        <p:nvSpPr>
          <p:cNvPr id="8" name="ZoneTexte 7">
            <a:extLst>
              <a:ext uri="{FF2B5EF4-FFF2-40B4-BE49-F238E27FC236}">
                <a16:creationId xmlns:a16="http://schemas.microsoft.com/office/drawing/2014/main" id="{8C594BDA-5A89-49C9-A408-665748818080}"/>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spTree>
    <p:extLst>
      <p:ext uri="{BB962C8B-B14F-4D97-AF65-F5344CB8AC3E}">
        <p14:creationId xmlns:p14="http://schemas.microsoft.com/office/powerpoint/2010/main" val="135298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AA0A3F4-E817-4BD4-92A1-6D17FD2EADC2}"/>
              </a:ext>
            </a:extLst>
          </p:cNvPr>
          <p:cNvSpPr txBox="1"/>
          <p:nvPr/>
        </p:nvSpPr>
        <p:spPr>
          <a:xfrm>
            <a:off x="3066659" y="2877355"/>
            <a:ext cx="6317371" cy="3325551"/>
          </a:xfrm>
          <a:prstGeom prst="rect">
            <a:avLst/>
          </a:prstGeom>
          <a:solidFill>
            <a:srgbClr val="008080"/>
          </a:solidFill>
        </p:spPr>
        <p:txBody>
          <a:bodyPr wrap="square" rtlCol="0">
            <a:spAutoFit/>
          </a:bodyPr>
          <a:lstStyle/>
          <a:p>
            <a:endParaRPr lang="fr-FR" dirty="0"/>
          </a:p>
        </p:txBody>
      </p:sp>
      <p:sp>
        <p:nvSpPr>
          <p:cNvPr id="3" name="Espace réservé du contenu 2">
            <a:extLst>
              <a:ext uri="{FF2B5EF4-FFF2-40B4-BE49-F238E27FC236}">
                <a16:creationId xmlns:a16="http://schemas.microsoft.com/office/drawing/2014/main" id="{3894B6E4-6A38-462C-8CEA-8BA79B46ED1D}"/>
              </a:ext>
            </a:extLst>
          </p:cNvPr>
          <p:cNvSpPr>
            <a:spLocks noGrp="1"/>
          </p:cNvSpPr>
          <p:nvPr>
            <p:ph idx="1"/>
          </p:nvPr>
        </p:nvSpPr>
        <p:spPr>
          <a:xfrm>
            <a:off x="2589212" y="655093"/>
            <a:ext cx="8915400" cy="5868537"/>
          </a:xfrm>
        </p:spPr>
        <p:txBody>
          <a:bodyPr>
            <a:normAutofit lnSpcReduction="10000"/>
          </a:bodyPr>
          <a:lstStyle/>
          <a:p>
            <a:r>
              <a:rPr lang="fr-FR" dirty="0"/>
              <a:t>Mise à jour de la liste des paquets disponibles</a:t>
            </a:r>
            <a:br>
              <a:rPr lang="fr-FR" dirty="0"/>
            </a:br>
            <a:r>
              <a:rPr lang="fr-FR" dirty="0">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a:solidFill>
                  <a:srgbClr val="FFC000"/>
                </a:solidFill>
                <a:highlight>
                  <a:srgbClr val="008080"/>
                </a:highlight>
                <a:latin typeface="Miriam Fixed" panose="020B0604020202020204" pitchFamily="49" charset="-79"/>
                <a:cs typeface="Miriam Fixed" panose="020B0604020202020204" pitchFamily="49" charset="-79"/>
              </a:rPr>
              <a:t>apt-get update</a:t>
            </a:r>
          </a:p>
          <a:p>
            <a:r>
              <a:rPr lang="fr-FR" dirty="0"/>
              <a:t>Installation de la pile LAMP (Linux – Apache – MySQL – PHP )</a:t>
            </a:r>
            <a:br>
              <a:rPr lang="fr-FR" dirty="0"/>
            </a:br>
            <a:r>
              <a:rPr lang="fr-FR" sz="1400" b="1" dirty="0"/>
              <a:t>Bien noter le mot de passe root MySQL</a:t>
            </a:r>
            <a:br>
              <a:rPr lang="fr-FR" dirty="0"/>
            </a:br>
            <a:r>
              <a:rPr lang="fr-FR" dirty="0">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apt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install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apache2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libapache2-mod-php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mysql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-server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php-mysql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p>
          <a:p>
            <a:r>
              <a:rPr lang="fr-FR" dirty="0"/>
              <a:t>On configure une première fois nos VHOSTS pour faciliter la suite de l’exercice (on en profite pour ajouter un maximum de directives qui nous serviront, mais on y reviendra plus tard pour le certificat SSL)</a:t>
            </a:r>
            <a:br>
              <a:rPr lang="fr-FR" dirty="0"/>
            </a:br>
            <a:r>
              <a:rPr lang="fr-FR" sz="1400" dirty="0">
                <a:highlight>
                  <a:srgbClr val="008080"/>
                </a:highlight>
                <a:latin typeface="Miriam Fixed" panose="020B0509050101010101" pitchFamily="49" charset="-79"/>
                <a:cs typeface="Miriam Fixed" panose="020B0509050101010101" pitchFamily="49" charset="-79"/>
              </a:rPr>
              <a:t>	</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cd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etc</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/apache2/sites-</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available</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000-default.conf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remplace le contenu par ce qui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VirtualHost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*:80&gt;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ServerAdmin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webmaster@localhost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DocumentRoot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 /var/www&gt;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AllowOverride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all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Require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host localhost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401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/401.html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403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/403.html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404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/404.html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500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/500.html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${APACHE_LOG_DIR}/http.error.log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CustomLog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${APACHE_LOG_DIR}/http.access.log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combined</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VirtualHost</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&gt;</a:t>
            </a:r>
            <a:endPar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endParaRPr>
          </a:p>
        </p:txBody>
      </p:sp>
      <p:sp>
        <p:nvSpPr>
          <p:cNvPr id="4" name="ZoneTexte 3">
            <a:extLst>
              <a:ext uri="{FF2B5EF4-FFF2-40B4-BE49-F238E27FC236}">
                <a16:creationId xmlns:a16="http://schemas.microsoft.com/office/drawing/2014/main" id="{8032AB2E-E4F6-47CA-922B-88EA39FCFD48}"/>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spTree>
    <p:extLst>
      <p:ext uri="{BB962C8B-B14F-4D97-AF65-F5344CB8AC3E}">
        <p14:creationId xmlns:p14="http://schemas.microsoft.com/office/powerpoint/2010/main" val="180356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4691E58-6312-4DE4-8CEA-FEB23071ECFA}"/>
              </a:ext>
            </a:extLst>
          </p:cNvPr>
          <p:cNvSpPr txBox="1"/>
          <p:nvPr/>
        </p:nvSpPr>
        <p:spPr>
          <a:xfrm>
            <a:off x="2977832" y="6023610"/>
            <a:ext cx="3308668" cy="500020"/>
          </a:xfrm>
          <a:prstGeom prst="rect">
            <a:avLst/>
          </a:prstGeom>
          <a:solidFill>
            <a:srgbClr val="008080"/>
          </a:solidFill>
        </p:spPr>
        <p:txBody>
          <a:bodyPr wrap="square" rtlCol="0">
            <a:spAutoFit/>
          </a:bodyPr>
          <a:lstStyle/>
          <a:p>
            <a:endParaRPr lang="fr-FR" dirty="0"/>
          </a:p>
        </p:txBody>
      </p:sp>
      <p:sp>
        <p:nvSpPr>
          <p:cNvPr id="6" name="ZoneTexte 5">
            <a:extLst>
              <a:ext uri="{FF2B5EF4-FFF2-40B4-BE49-F238E27FC236}">
                <a16:creationId xmlns:a16="http://schemas.microsoft.com/office/drawing/2014/main" id="{25A26771-4091-41D8-8E97-8BE35FD64C05}"/>
              </a:ext>
            </a:extLst>
          </p:cNvPr>
          <p:cNvSpPr txBox="1"/>
          <p:nvPr/>
        </p:nvSpPr>
        <p:spPr>
          <a:xfrm>
            <a:off x="2977832" y="1232904"/>
            <a:ext cx="7274878" cy="4104906"/>
          </a:xfrm>
          <a:prstGeom prst="rect">
            <a:avLst/>
          </a:prstGeom>
          <a:solidFill>
            <a:srgbClr val="008080"/>
          </a:solidFill>
        </p:spPr>
        <p:txBody>
          <a:bodyPr wrap="square" rtlCol="0">
            <a:spAutoFit/>
          </a:bodyPr>
          <a:lstStyle/>
          <a:p>
            <a:endParaRPr lang="fr-FR" dirty="0"/>
          </a:p>
        </p:txBody>
      </p:sp>
      <p:sp>
        <p:nvSpPr>
          <p:cNvPr id="4" name="Espace réservé du contenu 2">
            <a:extLst>
              <a:ext uri="{FF2B5EF4-FFF2-40B4-BE49-F238E27FC236}">
                <a16:creationId xmlns:a16="http://schemas.microsoft.com/office/drawing/2014/main" id="{626E1C22-58CB-41DF-BB08-A36B8C8A3415}"/>
              </a:ext>
            </a:extLst>
          </p:cNvPr>
          <p:cNvSpPr>
            <a:spLocks noGrp="1"/>
          </p:cNvSpPr>
          <p:nvPr>
            <p:ph idx="1"/>
          </p:nvPr>
        </p:nvSpPr>
        <p:spPr>
          <a:xfrm>
            <a:off x="2589212" y="655093"/>
            <a:ext cx="8915400" cy="5868537"/>
          </a:xfrm>
        </p:spPr>
        <p:txBody>
          <a:bodyPr>
            <a:normAutofit/>
          </a:bodyPr>
          <a:lstStyle/>
          <a:p>
            <a:r>
              <a:rPr lang="fr-FR" dirty="0"/>
              <a:t>On créé un second VHOST pour accéder au contenu de www depuis notre machine hôte, en accord avec nos HOSTS réglés plus tôt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nano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preprod.cesi.io.conf</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On y inscrit ce qui suit</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VirtualHost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*:80&gt;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ServerName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preprod.cesi.io</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ServerAlias</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www.preprod.cesi.io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erverAdmin</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webmaster@localhost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DocumentRoot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/var/www</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 /var/www&gt;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Options Indexes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FollowSymLinks</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AllowOverride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all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Require</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all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granted</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&lt;/Directory&gt;</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401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/401.html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403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/403.html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404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/404.html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ErrorDocument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500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/500.html</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ErrorLog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${APACHE_LOG_DIR}/preprod.cesi.io.error.log</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CustomLog</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 ${APACHE_LOG_DIR}/preprod.cesi.io.access.log </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combined</a:t>
            </a:r>
            <a:b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b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&lt;/</a:t>
            </a:r>
            <a:r>
              <a:rPr lang="fr-FR" sz="1400" b="0" dirty="0" err="1">
                <a:solidFill>
                  <a:srgbClr val="FFC000"/>
                </a:solidFill>
                <a:effectLst/>
                <a:highlight>
                  <a:srgbClr val="008080"/>
                </a:highlight>
                <a:latin typeface="Miriam Fixed" panose="020B0509050101010101" pitchFamily="49" charset="-79"/>
                <a:cs typeface="Miriam Fixed" panose="020B0509050101010101" pitchFamily="49" charset="-79"/>
              </a:rPr>
              <a:t>VirtualHost</a:t>
            </a:r>
            <a:r>
              <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rPr>
              <a:t>&gt;</a:t>
            </a:r>
          </a:p>
          <a:p>
            <a:r>
              <a:rPr lang="fr-FR" dirty="0"/>
              <a:t>On sauvegarde avant d’activer le site et recharger la configuration d’apache</a:t>
            </a:r>
            <a:br>
              <a:rPr lang="fr-FR" dirty="0"/>
            </a:br>
            <a:r>
              <a:rPr lang="fr-FR" dirty="0">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a2ensite preprod.cesi.io</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systemctl</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reload</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apache2</a:t>
            </a:r>
            <a:endPar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endParaRPr>
          </a:p>
          <a:p>
            <a:endParaRPr lang="fr-FR" sz="1400" b="0" dirty="0">
              <a:solidFill>
                <a:srgbClr val="FFC000"/>
              </a:solidFill>
              <a:effectLst/>
              <a:highlight>
                <a:srgbClr val="008080"/>
              </a:highlight>
              <a:latin typeface="Miriam Fixed" panose="020B0509050101010101" pitchFamily="49" charset="-79"/>
              <a:cs typeface="Miriam Fixed" panose="020B0509050101010101" pitchFamily="49" charset="-79"/>
            </a:endParaRPr>
          </a:p>
        </p:txBody>
      </p:sp>
      <p:sp>
        <p:nvSpPr>
          <p:cNvPr id="5" name="ZoneTexte 4">
            <a:extLst>
              <a:ext uri="{FF2B5EF4-FFF2-40B4-BE49-F238E27FC236}">
                <a16:creationId xmlns:a16="http://schemas.microsoft.com/office/drawing/2014/main" id="{805277A8-E1F9-42F5-867B-CE8D16DB8EE3}"/>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spTree>
    <p:extLst>
      <p:ext uri="{BB962C8B-B14F-4D97-AF65-F5344CB8AC3E}">
        <p14:creationId xmlns:p14="http://schemas.microsoft.com/office/powerpoint/2010/main" val="2812628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9D72D494-05E3-4D49-8CE4-4438B37C76B1}"/>
              </a:ext>
            </a:extLst>
          </p:cNvPr>
          <p:cNvSpPr txBox="1"/>
          <p:nvPr/>
        </p:nvSpPr>
        <p:spPr>
          <a:xfrm>
            <a:off x="2982912" y="2183130"/>
            <a:ext cx="6069648" cy="354330"/>
          </a:xfrm>
          <a:prstGeom prst="rect">
            <a:avLst/>
          </a:prstGeom>
          <a:solidFill>
            <a:srgbClr val="008080"/>
          </a:solidFill>
        </p:spPr>
        <p:txBody>
          <a:bodyPr wrap="square" rtlCol="0">
            <a:spAutoFit/>
          </a:bodyPr>
          <a:lstStyle/>
          <a:p>
            <a:endParaRPr lang="fr-FR" dirty="0"/>
          </a:p>
        </p:txBody>
      </p:sp>
      <p:sp>
        <p:nvSpPr>
          <p:cNvPr id="6" name="ZoneTexte 5">
            <a:extLst>
              <a:ext uri="{FF2B5EF4-FFF2-40B4-BE49-F238E27FC236}">
                <a16:creationId xmlns:a16="http://schemas.microsoft.com/office/drawing/2014/main" id="{024AA6B9-C0B0-454D-830C-3C2EB877CA76}"/>
              </a:ext>
            </a:extLst>
          </p:cNvPr>
          <p:cNvSpPr txBox="1"/>
          <p:nvPr/>
        </p:nvSpPr>
        <p:spPr>
          <a:xfrm>
            <a:off x="191069" y="709684"/>
            <a:ext cx="1146412" cy="523220"/>
          </a:xfrm>
          <a:prstGeom prst="rect">
            <a:avLst/>
          </a:prstGeom>
          <a:noFill/>
        </p:spPr>
        <p:txBody>
          <a:bodyPr wrap="square" rtlCol="0">
            <a:spAutoFit/>
          </a:bodyPr>
          <a:lstStyle/>
          <a:p>
            <a:pPr algn="ctr"/>
            <a:r>
              <a:rPr lang="fr-FR" sz="2800" dirty="0">
                <a:solidFill>
                  <a:schemeClr val="bg1">
                    <a:lumMod val="90000"/>
                    <a:lumOff val="10000"/>
                  </a:schemeClr>
                </a:solidFill>
              </a:rPr>
              <a:t>2</a:t>
            </a:r>
          </a:p>
        </p:txBody>
      </p:sp>
      <p:sp>
        <p:nvSpPr>
          <p:cNvPr id="7" name="Espace réservé du contenu 2">
            <a:extLst>
              <a:ext uri="{FF2B5EF4-FFF2-40B4-BE49-F238E27FC236}">
                <a16:creationId xmlns:a16="http://schemas.microsoft.com/office/drawing/2014/main" id="{428AF473-1067-4899-8DA3-6D453A6CAC6A}"/>
              </a:ext>
            </a:extLst>
          </p:cNvPr>
          <p:cNvSpPr txBox="1">
            <a:spLocks/>
          </p:cNvSpPr>
          <p:nvPr/>
        </p:nvSpPr>
        <p:spPr>
          <a:xfrm>
            <a:off x="2589212" y="655093"/>
            <a:ext cx="8915400" cy="58685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Pour vérifier le bon fonctionnement de PHP on créera un fichier </a:t>
            </a:r>
            <a:r>
              <a:rPr lang="fr-FR" dirty="0" err="1"/>
              <a:t>info.php</a:t>
            </a:r>
            <a:r>
              <a:rPr lang="fr-FR" dirty="0"/>
              <a:t> dans /var/www/html contenant ce qui suit :</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&lt;?</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php</a:t>
            </a:r>
            <a:r>
              <a:rPr lang="fr-FR" sz="1400" dirty="0">
                <a:solidFill>
                  <a:srgbClr val="FFC000"/>
                </a:solidFill>
                <a:highlight>
                  <a:srgbClr val="008080"/>
                </a:highlight>
                <a:latin typeface="Miriam Fixed" panose="020B0604020202020204" pitchFamily="49" charset="-79"/>
                <a:cs typeface="Miriam Fixed" panose="020B0604020202020204" pitchFamily="49" charset="-79"/>
              </a:rPr>
              <a:t> </a:t>
            </a:r>
            <a:r>
              <a:rPr lang="fr-FR" sz="1400" dirty="0" err="1">
                <a:solidFill>
                  <a:srgbClr val="FFC000"/>
                </a:solidFill>
                <a:highlight>
                  <a:srgbClr val="008080"/>
                </a:highlight>
                <a:latin typeface="Miriam Fixed" panose="020B0604020202020204" pitchFamily="49" charset="-79"/>
                <a:cs typeface="Miriam Fixed" panose="020B0604020202020204" pitchFamily="49" charset="-79"/>
              </a:rPr>
              <a:t>phpinfo</a:t>
            </a:r>
            <a:r>
              <a:rPr lang="fr-FR" sz="1400" dirty="0">
                <a:solidFill>
                  <a:srgbClr val="FFC000"/>
                </a:solidFill>
                <a:highlight>
                  <a:srgbClr val="008080"/>
                </a:highlight>
                <a:latin typeface="Miriam Fixed" panose="020B0604020202020204" pitchFamily="49" charset="-79"/>
                <a:cs typeface="Miriam Fixed" panose="020B0604020202020204" pitchFamily="49" charset="-79"/>
              </a:rPr>
              <a:t>(); ?&gt;</a:t>
            </a:r>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a:p>
            <a:r>
              <a:rPr lang="fr-FR" dirty="0"/>
              <a:t>On créé des liens symboliques à la racine de www vers html/index.html et html/</a:t>
            </a:r>
            <a:r>
              <a:rPr lang="fr-FR" dirty="0" err="1"/>
              <a:t>info.php</a:t>
            </a:r>
            <a:r>
              <a:rPr lang="fr-FR" dirty="0"/>
              <a:t> pour y accéder directement via localhost ou preprod.cesi.io</a:t>
            </a:r>
            <a:br>
              <a:rPr lang="fr-FR" dirty="0"/>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ln –s /var/www/html/index.html /var/www/index.html</a:t>
            </a:r>
            <a:br>
              <a:rPr lang="fr-FR" sz="1400" dirty="0">
                <a:solidFill>
                  <a:srgbClr val="FFC000"/>
                </a:solidFill>
                <a:highlight>
                  <a:srgbClr val="008080"/>
                </a:highlight>
                <a:latin typeface="Miriam Fixed" panose="020B0509050101010101" pitchFamily="49" charset="-79"/>
                <a:cs typeface="Miriam Fixed" panose="020B0509050101010101" pitchFamily="49" charset="-79"/>
              </a:rPr>
            </a:br>
            <a:r>
              <a:rPr lang="fr-FR" sz="1400" dirty="0">
                <a:solidFill>
                  <a:srgbClr val="FFC000"/>
                </a:solidFill>
                <a:highlight>
                  <a:srgbClr val="008080"/>
                </a:highlight>
                <a:latin typeface="Miriam Fixed" panose="020B0509050101010101" pitchFamily="49" charset="-79"/>
                <a:cs typeface="Miriam Fixed" panose="020B0509050101010101" pitchFamily="49" charset="-79"/>
              </a:rPr>
              <a:t>	</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sudo</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ln –s /var/www/html/</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info.php</a:t>
            </a:r>
            <a:r>
              <a:rPr lang="fr-FR" sz="1400" dirty="0">
                <a:solidFill>
                  <a:srgbClr val="FFC000"/>
                </a:solidFill>
                <a:highlight>
                  <a:srgbClr val="008080"/>
                </a:highlight>
                <a:latin typeface="Miriam Fixed" panose="020B0509050101010101" pitchFamily="49" charset="-79"/>
                <a:cs typeface="Miriam Fixed" panose="020B0509050101010101" pitchFamily="49" charset="-79"/>
              </a:rPr>
              <a:t> /var/www/</a:t>
            </a:r>
            <a:r>
              <a:rPr lang="fr-FR" sz="1400" dirty="0" err="1">
                <a:solidFill>
                  <a:srgbClr val="FFC000"/>
                </a:solidFill>
                <a:highlight>
                  <a:srgbClr val="008080"/>
                </a:highlight>
                <a:latin typeface="Miriam Fixed" panose="020B0509050101010101" pitchFamily="49" charset="-79"/>
                <a:cs typeface="Miriam Fixed" panose="020B0509050101010101" pitchFamily="49" charset="-79"/>
              </a:rPr>
              <a:t>info.php</a:t>
            </a: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a:p>
            <a:r>
              <a:rPr lang="fr-FR" dirty="0"/>
              <a:t>On peut maintenant vérifier le fonctionnement d’apache et </a:t>
            </a:r>
            <a:r>
              <a:rPr lang="fr-FR" dirty="0" err="1"/>
              <a:t>php</a:t>
            </a:r>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a:p>
            <a:pPr marL="0" indent="0">
              <a:buNone/>
            </a:pPr>
            <a:endParaRPr lang="fr-FR" sz="1400" dirty="0">
              <a:solidFill>
                <a:srgbClr val="FFC000"/>
              </a:solidFill>
              <a:highlight>
                <a:srgbClr val="008080"/>
              </a:highlight>
              <a:latin typeface="Miriam Fixed" panose="020B0509050101010101" pitchFamily="49" charset="-79"/>
              <a:cs typeface="Miriam Fixed" panose="020B0509050101010101" pitchFamily="49" charset="-79"/>
            </a:endParaRPr>
          </a:p>
          <a:p>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a:p>
            <a:endParaRPr lang="fr-FR" dirty="0">
              <a:solidFill>
                <a:srgbClr val="FFC000"/>
              </a:solidFill>
              <a:highlight>
                <a:srgbClr val="008080"/>
              </a:highlight>
              <a:latin typeface="Miriam Fixed" panose="020B0509050101010101" pitchFamily="49" charset="-79"/>
              <a:cs typeface="Miriam Fixed" panose="020B0509050101010101" pitchFamily="49" charset="-79"/>
            </a:endParaRPr>
          </a:p>
        </p:txBody>
      </p:sp>
      <p:graphicFrame>
        <p:nvGraphicFramePr>
          <p:cNvPr id="10" name="Objet 9">
            <a:extLst>
              <a:ext uri="{FF2B5EF4-FFF2-40B4-BE49-F238E27FC236}">
                <a16:creationId xmlns:a16="http://schemas.microsoft.com/office/drawing/2014/main" id="{B026914F-FA0A-4777-8D2E-F2AA82E4208B}"/>
              </a:ext>
            </a:extLst>
          </p:cNvPr>
          <p:cNvGraphicFramePr>
            <a:graphicFrameLocks noChangeAspect="1"/>
          </p:cNvGraphicFramePr>
          <p:nvPr>
            <p:extLst>
              <p:ext uri="{D42A27DB-BD31-4B8C-83A1-F6EECF244321}">
                <p14:modId xmlns:p14="http://schemas.microsoft.com/office/powerpoint/2010/main" val="1307177547"/>
              </p:ext>
            </p:extLst>
          </p:nvPr>
        </p:nvGraphicFramePr>
        <p:xfrm>
          <a:off x="2982912" y="3042338"/>
          <a:ext cx="8128000" cy="1809750"/>
        </p:xfrm>
        <a:graphic>
          <a:graphicData uri="http://schemas.openxmlformats.org/presentationml/2006/ole">
            <mc:AlternateContent xmlns:mc="http://schemas.openxmlformats.org/markup-compatibility/2006">
              <mc:Choice xmlns:v="urn:schemas-microsoft-com:vml" Requires="v">
                <p:oleObj r:id="rId2" imgW="41142600" imgH="9142560" progId="">
                  <p:embed/>
                </p:oleObj>
              </mc:Choice>
              <mc:Fallback>
                <p:oleObj r:id="rId2" imgW="41142600" imgH="9142560" progId="">
                  <p:embed/>
                  <p:pic>
                    <p:nvPicPr>
                      <p:cNvPr id="0" name=""/>
                      <p:cNvPicPr/>
                      <p:nvPr/>
                    </p:nvPicPr>
                    <p:blipFill>
                      <a:blip r:embed="rId3"/>
                      <a:stretch>
                        <a:fillRect/>
                      </a:stretch>
                    </p:blipFill>
                    <p:spPr>
                      <a:xfrm>
                        <a:off x="2982912" y="3042338"/>
                        <a:ext cx="8128000" cy="1809750"/>
                      </a:xfrm>
                      <a:prstGeom prst="rect">
                        <a:avLst/>
                      </a:prstGeom>
                    </p:spPr>
                  </p:pic>
                </p:oleObj>
              </mc:Fallback>
            </mc:AlternateContent>
          </a:graphicData>
        </a:graphic>
      </p:graphicFrame>
      <p:graphicFrame>
        <p:nvGraphicFramePr>
          <p:cNvPr id="11" name="Objet 10">
            <a:extLst>
              <a:ext uri="{FF2B5EF4-FFF2-40B4-BE49-F238E27FC236}">
                <a16:creationId xmlns:a16="http://schemas.microsoft.com/office/drawing/2014/main" id="{1A00E3DD-8307-4488-9ABC-118B0B8BBA4F}"/>
              </a:ext>
            </a:extLst>
          </p:cNvPr>
          <p:cNvGraphicFramePr>
            <a:graphicFrameLocks noChangeAspect="1"/>
          </p:cNvGraphicFramePr>
          <p:nvPr>
            <p:extLst>
              <p:ext uri="{D42A27DB-BD31-4B8C-83A1-F6EECF244321}">
                <p14:modId xmlns:p14="http://schemas.microsoft.com/office/powerpoint/2010/main" val="2270393844"/>
              </p:ext>
            </p:extLst>
          </p:nvPr>
        </p:nvGraphicFramePr>
        <p:xfrm>
          <a:off x="2982912" y="4973970"/>
          <a:ext cx="8128000" cy="1703387"/>
        </p:xfrm>
        <a:graphic>
          <a:graphicData uri="http://schemas.openxmlformats.org/presentationml/2006/ole">
            <mc:AlternateContent xmlns:mc="http://schemas.openxmlformats.org/markup-compatibility/2006">
              <mc:Choice xmlns:v="urn:schemas-microsoft-com:vml" Requires="v">
                <p:oleObj r:id="rId4" imgW="41142600" imgH="8609400" progId="">
                  <p:embed/>
                </p:oleObj>
              </mc:Choice>
              <mc:Fallback>
                <p:oleObj r:id="rId4" imgW="41142600" imgH="8609400" progId="">
                  <p:embed/>
                  <p:pic>
                    <p:nvPicPr>
                      <p:cNvPr id="0" name=""/>
                      <p:cNvPicPr/>
                      <p:nvPr/>
                    </p:nvPicPr>
                    <p:blipFill>
                      <a:blip r:embed="rId5"/>
                      <a:stretch>
                        <a:fillRect/>
                      </a:stretch>
                    </p:blipFill>
                    <p:spPr>
                      <a:xfrm>
                        <a:off x="2982912" y="4973970"/>
                        <a:ext cx="8128000" cy="1703387"/>
                      </a:xfrm>
                      <a:prstGeom prst="rect">
                        <a:avLst/>
                      </a:prstGeom>
                    </p:spPr>
                  </p:pic>
                </p:oleObj>
              </mc:Fallback>
            </mc:AlternateContent>
          </a:graphicData>
        </a:graphic>
      </p:graphicFrame>
    </p:spTree>
    <p:extLst>
      <p:ext uri="{BB962C8B-B14F-4D97-AF65-F5344CB8AC3E}">
        <p14:creationId xmlns:p14="http://schemas.microsoft.com/office/powerpoint/2010/main" val="1801554007"/>
      </p:ext>
    </p:extLst>
  </p:cSld>
  <p:clrMapOvr>
    <a:masterClrMapping/>
  </p:clrMapOvr>
</p:sld>
</file>

<file path=ppt/theme/theme1.xml><?xml version="1.0" encoding="utf-8"?>
<a:theme xmlns:a="http://schemas.openxmlformats.org/drawingml/2006/main" name="Brin">
  <a:themeElements>
    <a:clrScheme name="Personnalisé 3">
      <a:dk1>
        <a:srgbClr val="282923"/>
      </a:dk1>
      <a:lt1>
        <a:sysClr val="window" lastClr="FFFFFF"/>
      </a:lt1>
      <a:dk2>
        <a:srgbClr val="282923"/>
      </a:dk2>
      <a:lt2>
        <a:srgbClr val="D6ECED"/>
      </a:lt2>
      <a:accent1>
        <a:srgbClr val="D7ECED"/>
      </a:accent1>
      <a:accent2>
        <a:srgbClr val="44989C"/>
      </a:accent2>
      <a:accent3>
        <a:srgbClr val="00B0F0"/>
      </a:accent3>
      <a:accent4>
        <a:srgbClr val="40BE9D"/>
      </a:accent4>
      <a:accent5>
        <a:srgbClr val="00B050"/>
      </a:accent5>
      <a:accent6>
        <a:srgbClr val="44989C"/>
      </a:accent6>
      <a:hlink>
        <a:srgbClr val="44989C"/>
      </a:hlink>
      <a:folHlink>
        <a:srgbClr val="44989C"/>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590</TotalTime>
  <Words>5465</Words>
  <Application>Microsoft Office PowerPoint</Application>
  <PresentationFormat>Grand écran</PresentationFormat>
  <Paragraphs>163</Paragraphs>
  <Slides>39</Slides>
  <Notes>0</Notes>
  <HiddenSlides>0</HiddenSlides>
  <MMClips>0</MMClips>
  <ScaleCrop>false</ScaleCrop>
  <HeadingPairs>
    <vt:vector size="8" baseType="variant">
      <vt:variant>
        <vt:lpstr>Polices utilisées</vt:lpstr>
      </vt:variant>
      <vt:variant>
        <vt:i4>4</vt:i4>
      </vt:variant>
      <vt:variant>
        <vt:lpstr>Thème</vt:lpstr>
      </vt:variant>
      <vt:variant>
        <vt:i4>1</vt:i4>
      </vt:variant>
      <vt:variant>
        <vt:lpstr>Serveurs OLE incorporés</vt:lpstr>
      </vt:variant>
      <vt:variant>
        <vt:i4>0</vt:i4>
      </vt:variant>
      <vt:variant>
        <vt:lpstr>Titres des diapositives</vt:lpstr>
      </vt:variant>
      <vt:variant>
        <vt:i4>39</vt:i4>
      </vt:variant>
    </vt:vector>
  </HeadingPairs>
  <TitlesOfParts>
    <vt:vector size="44" baseType="lpstr">
      <vt:lpstr>Arial</vt:lpstr>
      <vt:lpstr>Century Gothic</vt:lpstr>
      <vt:lpstr>Miriam Fixed</vt:lpstr>
      <vt:lpstr>Wingdings 3</vt:lpstr>
      <vt:lpstr>Brin</vt:lpstr>
      <vt:lpstr>Projet Infrastructure</vt:lpstr>
      <vt:lpstr>Reformulation du besoin</vt:lpstr>
      <vt:lpstr>Objectifs</vt:lpstr>
      <vt:lpstr>Installation du système </vt:lpstr>
      <vt:lpstr>Présentation PowerPoint</vt:lpstr>
      <vt:lpstr>Installation du serveur web</vt:lpstr>
      <vt:lpstr>Présentation PowerPoint</vt:lpstr>
      <vt:lpstr>Présentation PowerPoint</vt:lpstr>
      <vt:lpstr>Présentation PowerPoint</vt:lpstr>
      <vt:lpstr>Présentation PowerPoint</vt:lpstr>
      <vt:lpstr>Présentation PowerPoint</vt:lpstr>
      <vt:lpstr>Sécurisation des accès client</vt:lpstr>
      <vt:lpstr>Présentation PowerPoint</vt:lpstr>
      <vt:lpstr>Présentation PowerPoint</vt:lpstr>
      <vt:lpstr>Présentation PowerPoint</vt:lpstr>
      <vt:lpstr>Présentation PowerPoint</vt:lpstr>
      <vt:lpstr>Présentation PowerPoint</vt:lpstr>
      <vt:lpstr>Créer une base de données et installer un CMS (ici Wordpress) </vt:lpstr>
      <vt:lpstr>Présentation PowerPoint</vt:lpstr>
      <vt:lpstr>Présentation PowerPoint</vt:lpstr>
      <vt:lpstr>Présentation PowerPoint</vt:lpstr>
      <vt:lpstr>Présentation PowerPoint</vt:lpstr>
      <vt:lpstr>Automatisation de la création d’utilisateurs</vt:lpstr>
      <vt:lpstr>Présentation PowerPoint</vt:lpstr>
      <vt:lpstr>Présentation PowerPoint</vt:lpstr>
      <vt:lpstr>Présentation PowerPoint</vt:lpstr>
      <vt:lpstr>Présentation PowerPoint</vt:lpstr>
      <vt:lpstr>Présentation PowerPoint</vt:lpstr>
      <vt:lpstr>Mise en place du serveur de production</vt:lpstr>
      <vt:lpstr>Configuration SSH entre les serveurs</vt:lpstr>
      <vt:lpstr>Présentation PowerPoint</vt:lpstr>
      <vt:lpstr>Sécurisation des sites via SSL</vt:lpstr>
      <vt:lpstr>Présentation PowerPoint</vt:lpstr>
      <vt:lpstr>Présentation PowerPoint</vt:lpstr>
      <vt:lpstr>Présentation PowerPoint</vt:lpstr>
      <vt:lpstr>Migration vers le serveur de production</vt:lpstr>
      <vt:lpstr>Présentation PowerPoint</vt:lpstr>
      <vt:lpstr>Présentation PowerPoint</vt:lpstr>
      <vt:lpstr>Clustering et load-balancing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Swon</dc:creator>
  <cp:lastModifiedBy>Kyoswon</cp:lastModifiedBy>
  <cp:revision>155</cp:revision>
  <dcterms:created xsi:type="dcterms:W3CDTF">2020-11-29T12:03:56Z</dcterms:created>
  <dcterms:modified xsi:type="dcterms:W3CDTF">2021-03-08T10:19:15Z</dcterms:modified>
</cp:coreProperties>
</file>